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4"/>
  </p:notesMasterIdLst>
  <p:sldIdLst>
    <p:sldId id="256" r:id="rId3"/>
    <p:sldId id="257" r:id="rId4"/>
    <p:sldId id="31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19" r:id="rId21"/>
    <p:sldId id="274" r:id="rId22"/>
    <p:sldId id="275" r:id="rId23"/>
    <p:sldId id="276" r:id="rId24"/>
    <p:sldId id="278" r:id="rId25"/>
    <p:sldId id="279" r:id="rId26"/>
    <p:sldId id="317" r:id="rId27"/>
    <p:sldId id="280" r:id="rId28"/>
    <p:sldId id="281" r:id="rId29"/>
    <p:sldId id="282" r:id="rId30"/>
    <p:sldId id="283" r:id="rId31"/>
    <p:sldId id="316" r:id="rId32"/>
    <p:sldId id="284" r:id="rId33"/>
    <p:sldId id="285" r:id="rId34"/>
    <p:sldId id="286" r:id="rId35"/>
    <p:sldId id="287" r:id="rId36"/>
    <p:sldId id="288" r:id="rId37"/>
    <p:sldId id="289" r:id="rId38"/>
    <p:sldId id="290" r:id="rId39"/>
    <p:sldId id="291" r:id="rId40"/>
    <p:sldId id="292" r:id="rId41"/>
    <p:sldId id="293" r:id="rId42"/>
    <p:sldId id="295" r:id="rId43"/>
    <p:sldId id="296" r:id="rId44"/>
    <p:sldId id="315"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1859" autoAdjust="0"/>
  </p:normalViewPr>
  <p:slideViewPr>
    <p:cSldViewPr snapToGrid="0">
      <p:cViewPr>
        <p:scale>
          <a:sx n="100" d="100"/>
          <a:sy n="100" d="100"/>
        </p:scale>
        <p:origin x="-2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4892DE-05F3-443C-B48E-85D8083D27B5}" type="slidenum">
              <a:rPr lang="en-US"/>
              <a:pPr/>
              <a:t>‹#›</a:t>
            </a:fld>
            <a:endParaRPr lang="en-US"/>
          </a:p>
        </p:txBody>
      </p:sp>
    </p:spTree>
    <p:extLst>
      <p:ext uri="{BB962C8B-B14F-4D97-AF65-F5344CB8AC3E}">
        <p14:creationId xmlns:p14="http://schemas.microsoft.com/office/powerpoint/2010/main" val="3820106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An Incident Management Team (IMT) is an incident command organization made up of the Command and General Staff members and other appropriate personnel in an ICS organization. </a:t>
            </a:r>
          </a:p>
          <a:p>
            <a:pPr lvl="1" eaLnBrk="1" hangingPunct="1"/>
            <a:r>
              <a:rPr smtClean="0">
                <a:latin typeface="Arial" charset="0"/>
                <a:cs typeface="Arial" charset="0"/>
              </a:rPr>
              <a:t>The level of training and experience of the IMT members, coupled with the identified formal response requirements and responsibilities of the IMT, are factors in determining the “type,” or level, of IMT.</a:t>
            </a:r>
          </a:p>
          <a:p>
            <a:pPr lvl="1" eaLnBrk="1" hangingPunct="1"/>
            <a:r>
              <a:rPr smtClean="0">
                <a:latin typeface="Arial" charset="0"/>
                <a:cs typeface="Arial" charset="0"/>
              </a:rPr>
              <a:t>IMTs may be designated prior to an incident in order to train and exercise together to become qualified to response to different types of incidents.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Provide examples of IMTs from within the participants’ agency or jurisdiction.</a:t>
            </a:r>
          </a:p>
          <a:p>
            <a:pPr lvl="1" eaLnBrk="1" hangingPunct="1">
              <a:buFontTx/>
              <a:buNone/>
            </a:pPr>
            <a:endParaRPr smtClean="0">
              <a:latin typeface="Arial" charset="0"/>
              <a:cs typeface="Arial" charset="0"/>
            </a:endParaRPr>
          </a:p>
        </p:txBody>
      </p:sp>
      <p:sp>
        <p:nvSpPr>
          <p:cNvPr id="12595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59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33AFE2ED-CAC1-459F-A535-D83AA89F98C1}" type="slidenum">
              <a:rPr lang="en-US" smtClean="0"/>
              <a:pPr eaLnBrk="1" hangingPunct="1"/>
              <a:t>23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the Incident Commander develops incident objectives—the statement of what is to be accomplished on the incident.  Not all incident objectives have the same importance.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Incident objectives can be prioritized using the following simple “LIP” mnemonic: </a:t>
            </a:r>
          </a:p>
          <a:p>
            <a:pPr lvl="1" eaLnBrk="1" hangingPunct="1"/>
            <a:r>
              <a:rPr b="1" smtClean="0">
                <a:latin typeface="Arial" charset="0"/>
                <a:cs typeface="Arial" charset="0"/>
              </a:rPr>
              <a:t>Life Safety:</a:t>
            </a:r>
            <a:r>
              <a:rPr smtClean="0">
                <a:latin typeface="Arial" charset="0"/>
                <a:cs typeface="Arial" charset="0"/>
              </a:rPr>
              <a:t>  Objectives that deal with immediate threats to the safety of the public and responders are the first priority. </a:t>
            </a:r>
          </a:p>
          <a:p>
            <a:pPr lvl="1" eaLnBrk="1" hangingPunct="1"/>
            <a:r>
              <a:rPr b="1" smtClean="0">
                <a:latin typeface="Arial" charset="0"/>
                <a:cs typeface="Arial" charset="0"/>
              </a:rPr>
              <a:t>Incident Stabilization:</a:t>
            </a:r>
            <a:r>
              <a:rPr smtClean="0">
                <a:latin typeface="Arial" charset="0"/>
                <a:cs typeface="Arial" charset="0"/>
              </a:rPr>
              <a:t>  Objectives that contain the incident to keep it from expanding and objectives that control the incident to eliminate or mitigate the cause are the second priority. </a:t>
            </a:r>
          </a:p>
          <a:p>
            <a:pPr lvl="1" eaLnBrk="1" hangingPunct="1"/>
            <a:r>
              <a:rPr b="1" smtClean="0">
                <a:latin typeface="Arial" charset="0"/>
                <a:cs typeface="Arial" charset="0"/>
              </a:rPr>
              <a:t>Property/Environmental Conservation:</a:t>
            </a:r>
            <a:r>
              <a:rPr smtClean="0">
                <a:latin typeface="Arial" charset="0"/>
                <a:cs typeface="Arial" charset="0"/>
              </a:rPr>
              <a:t>  Objectives that deal with issues of protecting public and private property and the environment are the third priority.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incident objectives are not necessarily completed in sequence determined by priority.  It may be necessary to complete an objective related to incident stabilization before a life safety objective can be completed.  Using the LIP mnemonic helps prioritize incident objectives.  This device can also be used to prioritize multiple incidents, with those incidents with significant life safety issues being given a higher priority than those with lesser or no life safety issues.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for examples of each type of priority.  Present examples based on your experience.</a:t>
            </a:r>
          </a:p>
          <a:p>
            <a:pPr eaLnBrk="1" hangingPunct="1">
              <a:spcBef>
                <a:spcPct val="0"/>
              </a:spcBef>
            </a:pPr>
            <a:endParaRPr lang="en-US" smtClean="0">
              <a:latin typeface="Arial" charset="0"/>
              <a:cs typeface="Arial" charset="0"/>
            </a:endParaRPr>
          </a:p>
        </p:txBody>
      </p:sp>
      <p:sp>
        <p:nvSpPr>
          <p:cNvPr id="13619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61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9013FB6-0FE8-48F1-BD6E-762EA5C227D1}" type="slidenum">
              <a:rPr lang="en-US" smtClean="0"/>
              <a:pPr eaLnBrk="1" hangingPunct="1"/>
              <a:t>34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Review the following scenario:  A wide-area search is underway for a child who is missing.  The search covers the areas shown on the map.  </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Next ask the following discussion questions:</a:t>
            </a:r>
          </a:p>
          <a:p>
            <a:pPr eaLnBrk="1" hangingPunct="1">
              <a:spcBef>
                <a:spcPct val="0"/>
              </a:spcBef>
            </a:pPr>
            <a:endParaRPr lang="en-US" dirty="0" smtClean="0">
              <a:latin typeface="Arial" charset="0"/>
              <a:cs typeface="Arial" charset="0"/>
            </a:endParaRPr>
          </a:p>
          <a:p>
            <a:pPr lvl="1" eaLnBrk="1" hangingPunct="1"/>
            <a:r>
              <a:rPr b="1" dirty="0" smtClean="0">
                <a:latin typeface="Arial" charset="0"/>
                <a:cs typeface="Arial" charset="0"/>
              </a:rPr>
              <a:t>What agencies may be part of the MACS?</a:t>
            </a:r>
          </a:p>
          <a:p>
            <a:pPr lvl="2" eaLnBrk="1" hangingPunct="1">
              <a:buFontTx/>
              <a:buNone/>
            </a:pPr>
            <a:r>
              <a:rPr u="sng" dirty="0" smtClean="0">
                <a:latin typeface="Arial" charset="0"/>
                <a:cs typeface="Arial" charset="0"/>
              </a:rPr>
              <a:t>Possible Answers</a:t>
            </a:r>
          </a:p>
          <a:p>
            <a:pPr lvl="2" eaLnBrk="1" hangingPunct="1"/>
            <a:r>
              <a:rPr dirty="0" smtClean="0">
                <a:latin typeface="Arial" charset="0"/>
                <a:cs typeface="Arial" charset="0"/>
              </a:rPr>
              <a:t>National Park Service </a:t>
            </a:r>
          </a:p>
          <a:p>
            <a:pPr lvl="2" eaLnBrk="1" hangingPunct="1"/>
            <a:r>
              <a:rPr dirty="0" smtClean="0">
                <a:latin typeface="Arial" charset="0"/>
                <a:cs typeface="Arial" charset="0"/>
              </a:rPr>
              <a:t>County A - Fire and Rescue</a:t>
            </a:r>
          </a:p>
          <a:p>
            <a:pPr lvl="2" eaLnBrk="1" hangingPunct="1"/>
            <a:r>
              <a:rPr dirty="0" smtClean="0">
                <a:latin typeface="Arial" charset="0"/>
                <a:cs typeface="Arial" charset="0"/>
              </a:rPr>
              <a:t>County B - Sheriff's Search and Rescue </a:t>
            </a:r>
          </a:p>
          <a:p>
            <a:pPr lvl="2" eaLnBrk="1" hangingPunct="1"/>
            <a:r>
              <a:rPr dirty="0" smtClean="0">
                <a:latin typeface="Arial" charset="0"/>
                <a:cs typeface="Arial" charset="0"/>
              </a:rPr>
              <a:t>U.S. Coast Guard</a:t>
            </a:r>
          </a:p>
          <a:p>
            <a:pPr lvl="2" eaLnBrk="1" hangingPunct="1"/>
            <a:r>
              <a:rPr dirty="0" smtClean="0">
                <a:latin typeface="Arial" charset="0"/>
                <a:cs typeface="Arial" charset="0"/>
              </a:rPr>
              <a:t>State Parks Department</a:t>
            </a:r>
          </a:p>
          <a:p>
            <a:pPr lvl="2" eaLnBrk="1" hangingPunct="1"/>
            <a:r>
              <a:rPr dirty="0" smtClean="0">
                <a:latin typeface="Arial" charset="0"/>
                <a:cs typeface="Arial" charset="0"/>
              </a:rPr>
              <a:t>State National Guard Volunteer Groups</a:t>
            </a:r>
          </a:p>
          <a:p>
            <a:pPr lvl="2" eaLnBrk="1" hangingPunct="1"/>
            <a:r>
              <a:rPr dirty="0" smtClean="0">
                <a:latin typeface="Arial" charset="0"/>
                <a:cs typeface="Arial" charset="0"/>
              </a:rPr>
              <a:t>Private landowners and/or industry</a:t>
            </a:r>
          </a:p>
          <a:p>
            <a:pPr lvl="1" eaLnBrk="1" hangingPunct="1"/>
            <a:endParaRPr dirty="0" smtClean="0">
              <a:latin typeface="Arial" charset="0"/>
              <a:cs typeface="Arial" charset="0"/>
            </a:endParaRPr>
          </a:p>
          <a:p>
            <a:pPr lvl="1" eaLnBrk="1" hangingPunct="1"/>
            <a:r>
              <a:rPr b="1" dirty="0" smtClean="0">
                <a:latin typeface="Arial" charset="0"/>
                <a:cs typeface="Arial" charset="0"/>
              </a:rPr>
              <a:t>What activities are being coordinated?</a:t>
            </a:r>
          </a:p>
          <a:p>
            <a:pPr lvl="2" eaLnBrk="1" hangingPunct="1">
              <a:buFontTx/>
              <a:buNone/>
            </a:pPr>
            <a:r>
              <a:rPr u="sng" dirty="0" smtClean="0">
                <a:latin typeface="Arial" charset="0"/>
                <a:cs typeface="Arial" charset="0"/>
              </a:rPr>
              <a:t>Possible Answers</a:t>
            </a:r>
          </a:p>
          <a:p>
            <a:pPr lvl="2" eaLnBrk="1" hangingPunct="1"/>
            <a:r>
              <a:rPr dirty="0" smtClean="0">
                <a:latin typeface="Arial" charset="0"/>
                <a:cs typeface="Arial" charset="0"/>
              </a:rPr>
              <a:t>Prioritizing resource requests</a:t>
            </a:r>
          </a:p>
          <a:p>
            <a:pPr lvl="2" eaLnBrk="1" hangingPunct="1"/>
            <a:r>
              <a:rPr dirty="0" smtClean="0">
                <a:latin typeface="Arial" charset="0"/>
                <a:cs typeface="Arial" charset="0"/>
              </a:rPr>
              <a:t>Providing logistics support and tracking</a:t>
            </a:r>
          </a:p>
          <a:p>
            <a:pPr lvl="2" eaLnBrk="1" hangingPunct="1"/>
            <a:r>
              <a:rPr dirty="0" smtClean="0">
                <a:latin typeface="Arial" charset="0"/>
                <a:cs typeface="Arial" charset="0"/>
              </a:rPr>
              <a:t>Coordinating media</a:t>
            </a: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15462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546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5C8555B6-F940-44C3-9611-2B468A270C0F}" type="slidenum">
              <a:rPr lang="en-US" smtClean="0"/>
              <a:pPr eaLnBrk="1" hangingPunct="1"/>
              <a:t>35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Present the following key points:</a:t>
            </a:r>
          </a:p>
          <a:p>
            <a:pPr lvl="1" eaLnBrk="1" hangingPunct="1"/>
            <a:r>
              <a:rPr dirty="0" smtClean="0">
                <a:latin typeface="Arial" charset="0"/>
                <a:cs typeface="Arial" charset="0"/>
              </a:rPr>
              <a:t>Management is an important leadership responsibility.  </a:t>
            </a:r>
          </a:p>
          <a:p>
            <a:pPr lvl="1" eaLnBrk="1" hangingPunct="1"/>
            <a:r>
              <a:rPr dirty="0" smtClean="0">
                <a:latin typeface="Arial" charset="0"/>
                <a:cs typeface="Arial" charset="0"/>
              </a:rPr>
              <a:t>Assessments should be conducted after a major activity in order to allow employees and leaders to discover what happened and why.  </a:t>
            </a:r>
          </a:p>
          <a:p>
            <a:pPr lvl="1" eaLnBrk="1" hangingPunct="1"/>
            <a:r>
              <a:rPr dirty="0" smtClean="0">
                <a:latin typeface="Arial" charset="0"/>
                <a:cs typeface="Arial" charset="0"/>
              </a:rPr>
              <a:t>Common assessment methods include: </a:t>
            </a:r>
          </a:p>
          <a:p>
            <a:pPr lvl="2" eaLnBrk="1" hangingPunct="1"/>
            <a:r>
              <a:rPr dirty="0" smtClean="0">
                <a:latin typeface="Arial" charset="0"/>
                <a:cs typeface="Arial" charset="0"/>
              </a:rPr>
              <a:t>Corrective action report/after-action review.</a:t>
            </a:r>
          </a:p>
          <a:p>
            <a:pPr lvl="2" eaLnBrk="1" hangingPunct="1"/>
            <a:r>
              <a:rPr dirty="0" smtClean="0">
                <a:latin typeface="Arial" charset="0"/>
                <a:cs typeface="Arial" charset="0"/>
              </a:rPr>
              <a:t>Post-incident analysis.</a:t>
            </a:r>
          </a:p>
          <a:p>
            <a:pPr lvl="2" eaLnBrk="1" hangingPunct="1"/>
            <a:r>
              <a:rPr dirty="0" smtClean="0">
                <a:latin typeface="Arial" charset="0"/>
                <a:cs typeface="Arial" charset="0"/>
              </a:rPr>
              <a:t>Debriefing.</a:t>
            </a:r>
          </a:p>
          <a:p>
            <a:pPr lvl="2" eaLnBrk="1" hangingPunct="1"/>
            <a:r>
              <a:rPr dirty="0" smtClean="0">
                <a:latin typeface="Arial" charset="0"/>
                <a:cs typeface="Arial" charset="0"/>
              </a:rPr>
              <a:t>Post-incident critique.</a:t>
            </a:r>
          </a:p>
          <a:p>
            <a:pPr lvl="2" eaLnBrk="1" hangingPunct="1"/>
            <a:r>
              <a:rPr dirty="0" smtClean="0">
                <a:latin typeface="Arial" charset="0"/>
                <a:cs typeface="Arial" charset="0"/>
              </a:rPr>
              <a:t>Mitigation plans.</a:t>
            </a: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15565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556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01CB60EA-D6D0-451F-B40E-8638B037B95F}" type="slidenum">
              <a:rPr lang="en-US" smtClean="0"/>
              <a:pPr eaLnBrk="1" hangingPunct="1"/>
              <a:t>36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An after-action review (AAR) is conducted to identify what was supposed to happen, what actually happened, why it happened, and how to sustain strengths and improve weaknesses.  An assessment may be conducted at the end of an incident or at the completion of a major milestone.</a:t>
            </a:r>
          </a:p>
          <a:p>
            <a:pPr lvl="1" eaLnBrk="1" hangingPunct="1"/>
            <a:r>
              <a:rPr smtClean="0">
                <a:latin typeface="Arial" charset="0"/>
                <a:cs typeface="Arial" charset="0"/>
              </a:rPr>
              <a:t>The AAR should not be conducted as a critique.  An effective AAR:</a:t>
            </a:r>
          </a:p>
          <a:p>
            <a:pPr lvl="2" eaLnBrk="1" hangingPunct="1"/>
            <a:r>
              <a:rPr smtClean="0">
                <a:latin typeface="Arial" charset="0"/>
                <a:cs typeface="Arial" charset="0"/>
              </a:rPr>
              <a:t>Is not judgmental or punitive, and does not judge success or failure. </a:t>
            </a:r>
          </a:p>
          <a:p>
            <a:pPr lvl="2" eaLnBrk="1" hangingPunct="1"/>
            <a:r>
              <a:rPr smtClean="0">
                <a:latin typeface="Arial" charset="0"/>
                <a:cs typeface="Arial" charset="0"/>
              </a:rPr>
              <a:t>Focuses on why things happened. </a:t>
            </a:r>
          </a:p>
          <a:p>
            <a:pPr lvl="2" eaLnBrk="1" hangingPunct="1"/>
            <a:r>
              <a:rPr smtClean="0">
                <a:latin typeface="Arial" charset="0"/>
                <a:cs typeface="Arial" charset="0"/>
              </a:rPr>
              <a:t>Encourages participants to identify and capture important lessons. </a:t>
            </a:r>
          </a:p>
          <a:p>
            <a:pPr lvl="1" eaLnBrk="1" hangingPunct="1"/>
            <a:r>
              <a:rPr smtClean="0">
                <a:latin typeface="Arial" charset="0"/>
                <a:cs typeface="Arial" charset="0"/>
              </a:rPr>
              <a:t>An AAR may be either formal or informal.  </a:t>
            </a:r>
          </a:p>
          <a:p>
            <a:pPr lvl="2" eaLnBrk="1" hangingPunct="1"/>
            <a:r>
              <a:rPr b="1" smtClean="0">
                <a:latin typeface="Arial" charset="0"/>
                <a:cs typeface="Arial" charset="0"/>
              </a:rPr>
              <a:t>Formal AAR. </a:t>
            </a:r>
            <a:r>
              <a:rPr smtClean="0">
                <a:latin typeface="Arial" charset="0"/>
                <a:cs typeface="Arial" charset="0"/>
              </a:rPr>
              <a:t> A formal AAR is more structured, requires planning, and takes longer to conduct.  A neutral third party should facilitate a formal AAR.</a:t>
            </a:r>
          </a:p>
          <a:p>
            <a:pPr lvl="2" eaLnBrk="1" hangingPunct="1"/>
            <a:r>
              <a:rPr b="1" smtClean="0">
                <a:latin typeface="Arial" charset="0"/>
                <a:cs typeface="Arial" charset="0"/>
              </a:rPr>
              <a:t>Informal AAR.  </a:t>
            </a:r>
            <a:r>
              <a:rPr smtClean="0">
                <a:latin typeface="Arial" charset="0"/>
                <a:cs typeface="Arial" charset="0"/>
              </a:rPr>
              <a:t>Informal AARs are less structured, require much less preparation and planning, and can be conducted anywhere, anytime, for any incident, by anyone. </a:t>
            </a:r>
          </a:p>
          <a:p>
            <a:pPr lvl="1" eaLnBrk="1" hangingPunct="1"/>
            <a:r>
              <a:rPr smtClean="0">
                <a:latin typeface="Arial" charset="0"/>
                <a:cs typeface="Arial" charset="0"/>
              </a:rPr>
              <a:t>Whether formal or informal, an AAR should seek answers to the following questions:</a:t>
            </a:r>
          </a:p>
          <a:p>
            <a:pPr lvl="2" eaLnBrk="1" hangingPunct="1"/>
            <a:r>
              <a:rPr smtClean="0">
                <a:latin typeface="Arial" charset="0"/>
                <a:cs typeface="Arial" charset="0"/>
              </a:rPr>
              <a:t>What did we set out to do?</a:t>
            </a:r>
          </a:p>
          <a:p>
            <a:pPr lvl="2" eaLnBrk="1" hangingPunct="1"/>
            <a:r>
              <a:rPr smtClean="0">
                <a:latin typeface="Arial" charset="0"/>
                <a:cs typeface="Arial" charset="0"/>
              </a:rPr>
              <a:t>What actually happened?</a:t>
            </a:r>
          </a:p>
          <a:p>
            <a:pPr lvl="2" eaLnBrk="1" hangingPunct="1"/>
            <a:r>
              <a:rPr smtClean="0">
                <a:latin typeface="Arial" charset="0"/>
                <a:cs typeface="Arial" charset="0"/>
              </a:rPr>
              <a:t>Why did it happen?</a:t>
            </a:r>
          </a:p>
          <a:p>
            <a:pPr lvl="2" eaLnBrk="1" hangingPunct="1"/>
            <a:r>
              <a:rPr smtClean="0">
                <a:latin typeface="Arial" charset="0"/>
                <a:cs typeface="Arial" charset="0"/>
              </a:rPr>
              <a:t>What are we going to do different next time?</a:t>
            </a:r>
          </a:p>
          <a:p>
            <a:pPr lvl="2" eaLnBrk="1" hangingPunct="1"/>
            <a:r>
              <a:rPr smtClean="0">
                <a:latin typeface="Arial" charset="0"/>
                <a:cs typeface="Arial" charset="0"/>
              </a:rPr>
              <a:t>Are there lessons learned that should be shared?  </a:t>
            </a:r>
          </a:p>
          <a:p>
            <a:pPr lvl="2" eaLnBrk="1" hangingPunct="1"/>
            <a:r>
              <a:rPr smtClean="0">
                <a:latin typeface="Arial" charset="0"/>
                <a:cs typeface="Arial" charset="0"/>
              </a:rPr>
              <a:t>What followup is needed?</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5667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566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58EC157-6F18-4F0A-8A7B-1B8F2A082F35}" type="slidenum">
              <a:rPr lang="en-US" smtClean="0"/>
              <a:pPr eaLnBrk="1" hangingPunct="1"/>
              <a:t>37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Executives/Senior Officials must ensure that incident responders are well trained and qualified.  Tell them they must consider:</a:t>
            </a:r>
          </a:p>
          <a:p>
            <a:pPr lvl="1" eaLnBrk="1" hangingPunct="1"/>
            <a:r>
              <a:rPr b="1" smtClean="0">
                <a:latin typeface="Arial" charset="0"/>
                <a:cs typeface="Arial" charset="0"/>
              </a:rPr>
              <a:t>If there are sufficient qualified personnel to assume ICS Command and General Staff positions.</a:t>
            </a:r>
          </a:p>
          <a:p>
            <a:pPr lvl="2" eaLnBrk="1" hangingPunct="1"/>
            <a:r>
              <a:rPr smtClean="0">
                <a:latin typeface="Arial" charset="0"/>
                <a:cs typeface="Arial" charset="0"/>
              </a:rPr>
              <a:t>Explain that Executives/Senior Officials are responsible for ensuring that a qualified Incident Commander has been designated for the incident.  Some agencies and jurisdictions maintain a roster of qualified Incident Commanders based on the complexity of the incident.</a:t>
            </a:r>
          </a:p>
          <a:p>
            <a:pPr lvl="2" eaLnBrk="1" hangingPunct="1"/>
            <a:r>
              <a:rPr smtClean="0">
                <a:latin typeface="Arial" charset="0"/>
                <a:cs typeface="Arial" charset="0"/>
              </a:rPr>
              <a:t>Ask the participants to identify the qualities of an effective Incident Commander.  If not mentioned by the participants, add any of the following qualities:  skilled/experienced in directing tactical response operations; command presence; understanding of ICS; proven management record; strong decisionmaker; calm but quick-thinking; good communication skills; adaptability and flexibility; realistic about personal limitations; and political awareness.  </a:t>
            </a:r>
          </a:p>
          <a:p>
            <a:pPr eaLnBrk="1" hangingPunct="1">
              <a:spcBef>
                <a:spcPct val="0"/>
              </a:spcBef>
            </a:pPr>
            <a:endParaRPr lang="en-US" smtClean="0">
              <a:latin typeface="Arial" charset="0"/>
              <a:cs typeface="Arial" charset="0"/>
            </a:endParaRPr>
          </a:p>
          <a:p>
            <a:pPr lvl="1" eaLnBrk="1" hangingPunct="1"/>
            <a:r>
              <a:rPr b="1" smtClean="0">
                <a:latin typeface="Arial" charset="0"/>
                <a:cs typeface="Arial" charset="0"/>
              </a:rPr>
              <a:t>If they can verify that personnel meet established professional standards for:</a:t>
            </a:r>
          </a:p>
          <a:p>
            <a:pPr lvl="2" eaLnBrk="1" hangingPunct="1"/>
            <a:r>
              <a:rPr smtClean="0">
                <a:latin typeface="Arial" charset="0"/>
                <a:cs typeface="Arial" charset="0"/>
              </a:rPr>
              <a:t>Training.</a:t>
            </a:r>
          </a:p>
          <a:p>
            <a:pPr lvl="2" eaLnBrk="1" hangingPunct="1"/>
            <a:r>
              <a:rPr smtClean="0">
                <a:latin typeface="Arial" charset="0"/>
                <a:cs typeface="Arial" charset="0"/>
              </a:rPr>
              <a:t>Experience.</a:t>
            </a:r>
          </a:p>
          <a:p>
            <a:pPr lvl="2" eaLnBrk="1" hangingPunct="1"/>
            <a:r>
              <a:rPr smtClean="0">
                <a:latin typeface="Arial" charset="0"/>
                <a:cs typeface="Arial" charset="0"/>
              </a:rPr>
              <a:t>Performance.</a:t>
            </a:r>
          </a:p>
          <a:p>
            <a:pPr eaLnBrk="1" hangingPunct="1">
              <a:spcBef>
                <a:spcPct val="0"/>
              </a:spcBef>
            </a:pPr>
            <a:endParaRPr lang="en-US" smtClean="0">
              <a:latin typeface="Arial" charset="0"/>
              <a:cs typeface="Arial" charset="0"/>
            </a:endParaRPr>
          </a:p>
          <a:p>
            <a:pPr lvl="1" eaLnBrk="1" hangingPunct="1"/>
            <a:r>
              <a:rPr b="1" smtClean="0">
                <a:latin typeface="Arial" charset="0"/>
                <a:cs typeface="Arial" charset="0"/>
              </a:rPr>
              <a:t>When the last tabletop or functional exercise was conducted to practice command and coordination functions.</a:t>
            </a:r>
            <a:r>
              <a:rPr smtClean="0">
                <a:latin typeface="Arial" charset="0"/>
                <a:cs typeface="Arial" charset="0"/>
              </a:rPr>
              <a:t>  Note that Executives/Senior Officials should participate in these exercises.  </a:t>
            </a:r>
          </a:p>
          <a:p>
            <a:pPr eaLnBrk="1" hangingPunct="1">
              <a:spcBef>
                <a:spcPct val="0"/>
              </a:spcBef>
            </a:pPr>
            <a:endParaRPr lang="en-US" smtClean="0">
              <a:latin typeface="Arial" charset="0"/>
              <a:cs typeface="Arial" charset="0"/>
            </a:endParaRPr>
          </a:p>
        </p:txBody>
      </p:sp>
      <p:sp>
        <p:nvSpPr>
          <p:cNvPr id="16179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617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67CCD484-9C5B-48CE-A75C-FF21E49EE918}" type="slidenum">
              <a:rPr lang="en-US" smtClean="0"/>
              <a:pPr eaLnBrk="1" hangingPunct="1"/>
              <a:t>38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1143000" y="5080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Summarize by noting that Executives/Senior Officials have an important leadership role.  This leadership role means providing motivation and support to allow the trained, on-scene responders to accomplish difficult tasks under dangerous, stressful circumstances.  It also means instilling confidence in the public that the incident is being managed effectively.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Refer the participants to the handout at the end of the briefing package.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if they have any questions.  After addressing any questions, thank the group for their participation.</a:t>
            </a:r>
          </a:p>
          <a:p>
            <a:pPr eaLnBrk="1" hangingPunct="1">
              <a:spcBef>
                <a:spcPct val="0"/>
              </a:spcBef>
            </a:pPr>
            <a:endParaRPr lang="en-US" smtClean="0">
              <a:latin typeface="Arial" charset="0"/>
              <a:cs typeface="Arial" charset="0"/>
            </a:endParaRPr>
          </a:p>
        </p:txBody>
      </p:sp>
      <p:sp>
        <p:nvSpPr>
          <p:cNvPr id="16384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638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9BFE3AC-70F9-49E1-BA1A-395BD74281E7}" type="slidenum">
              <a:rPr lang="en-US" smtClean="0"/>
              <a:pPr eaLnBrk="1" hangingPunct="1"/>
              <a:t>39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43000" y="5080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additional resources are available including job aids, checklists, and additional training.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Visit the NRF Resource Center to gain access to:</a:t>
            </a:r>
          </a:p>
          <a:p>
            <a:pPr lvl="1" eaLnBrk="1" hangingPunct="1"/>
            <a:r>
              <a:rPr smtClean="0">
                <a:latin typeface="Arial" charset="0"/>
                <a:cs typeface="Arial" charset="0"/>
              </a:rPr>
              <a:t>National Response Framework information and documents.</a:t>
            </a:r>
          </a:p>
          <a:p>
            <a:pPr lvl="1" eaLnBrk="1" hangingPunct="1"/>
            <a:r>
              <a:rPr smtClean="0">
                <a:latin typeface="Arial" charset="0"/>
                <a:cs typeface="Arial" charset="0"/>
              </a:rPr>
              <a:t>References.</a:t>
            </a:r>
          </a:p>
          <a:p>
            <a:pPr lvl="1" eaLnBrk="1" hangingPunct="1"/>
            <a:r>
              <a:rPr smtClean="0">
                <a:latin typeface="Arial" charset="0"/>
                <a:cs typeface="Arial" charset="0"/>
              </a:rPr>
              <a:t>Briefings and training.</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Visit the NIMS Resource Center to gain access to:</a:t>
            </a:r>
          </a:p>
          <a:p>
            <a:pPr lvl="1" eaLnBrk="1" hangingPunct="1"/>
            <a:r>
              <a:rPr smtClean="0">
                <a:latin typeface="Arial" charset="0"/>
                <a:cs typeface="Arial" charset="0"/>
              </a:rPr>
              <a:t>National Incident Management System information and documents.</a:t>
            </a:r>
          </a:p>
          <a:p>
            <a:pPr lvl="1" eaLnBrk="1" hangingPunct="1"/>
            <a:r>
              <a:rPr smtClean="0">
                <a:latin typeface="Arial" charset="0"/>
                <a:cs typeface="Arial" charset="0"/>
              </a:rPr>
              <a:t>References.</a:t>
            </a:r>
          </a:p>
          <a:p>
            <a:pPr lvl="1" eaLnBrk="1" hangingPunct="1"/>
            <a:r>
              <a:rPr smtClean="0">
                <a:latin typeface="Arial" charset="0"/>
                <a:cs typeface="Arial" charset="0"/>
              </a:rPr>
              <a:t>Briefings and training.</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Visit the FEMA Emergency Management Institute (EMI)’s ICS Resource Center to gain access to:</a:t>
            </a:r>
          </a:p>
          <a:p>
            <a:pPr lvl="1" eaLnBrk="1" hangingPunct="1"/>
            <a:r>
              <a:rPr smtClean="0">
                <a:latin typeface="Arial" charset="0"/>
                <a:cs typeface="Arial" charset="0"/>
              </a:rPr>
              <a:t>Resources and tools.</a:t>
            </a:r>
          </a:p>
          <a:p>
            <a:pPr lvl="1" eaLnBrk="1" hangingPunct="1"/>
            <a:r>
              <a:rPr smtClean="0">
                <a:latin typeface="Arial" charset="0"/>
                <a:cs typeface="Arial" charset="0"/>
              </a:rPr>
              <a:t>Additional courses.</a:t>
            </a:r>
          </a:p>
          <a:p>
            <a:pPr lvl="1" eaLnBrk="1" hangingPunct="1"/>
            <a:endParaRPr smtClean="0">
              <a:latin typeface="Arial" charset="0"/>
              <a:cs typeface="Arial" charset="0"/>
            </a:endParaRPr>
          </a:p>
        </p:txBody>
      </p:sp>
      <p:sp>
        <p:nvSpPr>
          <p:cNvPr id="16282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628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3F5195C-B055-4A94-9B80-305CF3218B90}" type="slidenum">
              <a:rPr lang="en-US" smtClean="0"/>
              <a:pPr eaLnBrk="1" hangingPunct="1"/>
              <a:t>40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43000" y="5080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Explain that additional resources are available including job aids, checklists, and additional training.  </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Visit the NRF Resource Center to gain access to:</a:t>
            </a:r>
          </a:p>
          <a:p>
            <a:pPr lvl="1" eaLnBrk="1" hangingPunct="1"/>
            <a:r>
              <a:rPr dirty="0" smtClean="0">
                <a:latin typeface="Arial" charset="0"/>
                <a:cs typeface="Arial" charset="0"/>
              </a:rPr>
              <a:t>National Response Framework information and documents.</a:t>
            </a:r>
          </a:p>
          <a:p>
            <a:pPr lvl="1" eaLnBrk="1" hangingPunct="1"/>
            <a:r>
              <a:rPr dirty="0" smtClean="0">
                <a:latin typeface="Arial" charset="0"/>
                <a:cs typeface="Arial" charset="0"/>
              </a:rPr>
              <a:t>References.</a:t>
            </a:r>
          </a:p>
          <a:p>
            <a:pPr lvl="1" eaLnBrk="1" hangingPunct="1"/>
            <a:r>
              <a:rPr dirty="0" smtClean="0">
                <a:latin typeface="Arial" charset="0"/>
                <a:cs typeface="Arial" charset="0"/>
              </a:rPr>
              <a:t>Briefings and training.</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Visit the NIMS Resource Center to gain access to:</a:t>
            </a:r>
          </a:p>
          <a:p>
            <a:pPr lvl="1" eaLnBrk="1" hangingPunct="1"/>
            <a:r>
              <a:rPr dirty="0" smtClean="0">
                <a:latin typeface="Arial" charset="0"/>
                <a:cs typeface="Arial" charset="0"/>
              </a:rPr>
              <a:t>National Incident Management System information and documents.</a:t>
            </a:r>
          </a:p>
          <a:p>
            <a:pPr lvl="1" eaLnBrk="1" hangingPunct="1"/>
            <a:r>
              <a:rPr dirty="0" smtClean="0">
                <a:latin typeface="Arial" charset="0"/>
                <a:cs typeface="Arial" charset="0"/>
              </a:rPr>
              <a:t>References.</a:t>
            </a:r>
          </a:p>
          <a:p>
            <a:pPr lvl="1" eaLnBrk="1" hangingPunct="1"/>
            <a:r>
              <a:rPr dirty="0" smtClean="0">
                <a:latin typeface="Arial" charset="0"/>
                <a:cs typeface="Arial" charset="0"/>
              </a:rPr>
              <a:t>Briefings and training.</a:t>
            </a: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Visit the FEMA Emergency Management Institute (EMI)’s ICS Resource Center to gain access to:</a:t>
            </a:r>
          </a:p>
          <a:p>
            <a:pPr lvl="1" eaLnBrk="1" hangingPunct="1"/>
            <a:r>
              <a:rPr dirty="0" smtClean="0">
                <a:latin typeface="Arial" charset="0"/>
                <a:cs typeface="Arial" charset="0"/>
              </a:rPr>
              <a:t>Resources and tools.</a:t>
            </a:r>
          </a:p>
          <a:p>
            <a:pPr lvl="1" eaLnBrk="1" hangingPunct="1"/>
            <a:r>
              <a:rPr dirty="0" smtClean="0">
                <a:latin typeface="Arial" charset="0"/>
                <a:cs typeface="Arial" charset="0"/>
              </a:rPr>
              <a:t>Additional courses.</a:t>
            </a:r>
          </a:p>
          <a:p>
            <a:pPr lvl="1" eaLnBrk="1" hangingPunct="1"/>
            <a:endParaRPr dirty="0" smtClean="0">
              <a:latin typeface="Arial" charset="0"/>
              <a:cs typeface="Arial" charset="0"/>
            </a:endParaRPr>
          </a:p>
        </p:txBody>
      </p:sp>
      <p:sp>
        <p:nvSpPr>
          <p:cNvPr id="16282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628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3F5195C-B055-4A94-9B80-305CF3218B90}" type="slidenum">
              <a:rPr lang="en-US" smtClean="0"/>
              <a:pPr eaLnBrk="1" hangingPunct="1"/>
              <a:t>41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B4EA6-CD21-4859-BCA4-815237C6C32F}" type="slidenum">
              <a:rPr lang="en-US"/>
              <a:pPr/>
              <a:t>44</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26E479-0626-437C-AB06-157F0FE97CEC}" type="slidenum">
              <a:rPr lang="en-US"/>
              <a:pPr/>
              <a:t>45</a:t>
            </a:fld>
            <a:endParaRPr lang="en-US"/>
          </a:p>
        </p:txBody>
      </p:sp>
      <p:sp>
        <p:nvSpPr>
          <p:cNvPr id="13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E43155-0F7D-456D-B653-F46C631F24BD}" type="slidenum">
              <a:rPr lang="en-US" sz="1200">
                <a:ea typeface="ＭＳ Ｐゴシック" pitchFamily="-111" charset="-128"/>
              </a:rPr>
              <a:pPr algn="r"/>
              <a:t>45</a:t>
            </a:fld>
            <a:endParaRPr lang="en-US" sz="1200">
              <a:ea typeface="ＭＳ Ｐゴシック" pitchFamily="-111"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The </a:t>
            </a:r>
            <a:r>
              <a:rPr b="1" smtClean="0">
                <a:latin typeface="Arial" charset="0"/>
                <a:cs typeface="Arial" charset="0"/>
              </a:rPr>
              <a:t>Incident Commander </a:t>
            </a:r>
            <a:r>
              <a:rPr smtClean="0">
                <a:latin typeface="Arial" charset="0"/>
                <a:cs typeface="Arial" charset="0"/>
              </a:rPr>
              <a:t>is responsible for establishing incident objectives.</a:t>
            </a:r>
          </a:p>
          <a:p>
            <a:pPr lvl="1" eaLnBrk="1" hangingPunct="1"/>
            <a:r>
              <a:rPr smtClean="0">
                <a:latin typeface="Arial" charset="0"/>
                <a:cs typeface="Arial" charset="0"/>
              </a:rPr>
              <a:t>The </a:t>
            </a:r>
            <a:r>
              <a:rPr b="1" smtClean="0">
                <a:latin typeface="Arial" charset="0"/>
                <a:cs typeface="Arial" charset="0"/>
              </a:rPr>
              <a:t>Operations Section Chief</a:t>
            </a:r>
            <a:r>
              <a:rPr smtClean="0">
                <a:latin typeface="Arial" charset="0"/>
                <a:cs typeface="Arial" charset="0"/>
              </a:rPr>
              <a:t> is responsible for managing all tactical operations at an incident.  The Incident Action Plan provides the necessary guidance.  The need to expand the Operations Section is generally dictated by the number of tactical resources involved and is influenced by span of control considerations.</a:t>
            </a:r>
          </a:p>
          <a:p>
            <a:pPr lvl="1" eaLnBrk="1" hangingPunct="1"/>
            <a:r>
              <a:rPr smtClean="0">
                <a:latin typeface="Arial" charset="0"/>
                <a:cs typeface="Arial" charset="0"/>
              </a:rPr>
              <a:t>The </a:t>
            </a:r>
            <a:r>
              <a:rPr b="1" smtClean="0">
                <a:latin typeface="Arial" charset="0"/>
                <a:cs typeface="Arial" charset="0"/>
              </a:rPr>
              <a:t>Planning Section Chief</a:t>
            </a:r>
            <a:r>
              <a:rPr smtClean="0">
                <a:latin typeface="Arial" charset="0"/>
                <a:cs typeface="Arial" charset="0"/>
              </a:rPr>
              <a:t> is responsible for providing planning services for the incident.  Under the direction of the Planning Section Chief, the Planning Section collects situation and resources status information, evaluates it, and processes the information for use in developing action plans.  Dissemination of information can be in the form of the Incident Action Plan, in formal briefings, or through map and status board displays.</a:t>
            </a:r>
          </a:p>
          <a:p>
            <a:pPr lvl="1" eaLnBrk="1" hangingPunct="1"/>
            <a:r>
              <a:rPr smtClean="0">
                <a:latin typeface="Arial" charset="0"/>
                <a:cs typeface="Arial" charset="0"/>
              </a:rPr>
              <a:t>The </a:t>
            </a:r>
            <a:r>
              <a:rPr b="1" smtClean="0">
                <a:latin typeface="Arial" charset="0"/>
                <a:cs typeface="Arial" charset="0"/>
              </a:rPr>
              <a:t>Logistics Section Chief</a:t>
            </a:r>
            <a:r>
              <a:rPr smtClean="0">
                <a:latin typeface="Arial" charset="0"/>
                <a:cs typeface="Arial" charset="0"/>
              </a:rPr>
              <a:t> provides all incident support needs with the exception of logistics support to air operations.</a:t>
            </a:r>
          </a:p>
          <a:p>
            <a:pPr lvl="1" eaLnBrk="1" hangingPunct="1"/>
            <a:r>
              <a:rPr smtClean="0">
                <a:latin typeface="Arial" charset="0"/>
                <a:cs typeface="Arial" charset="0"/>
              </a:rPr>
              <a:t>The </a:t>
            </a:r>
            <a:r>
              <a:rPr b="1" smtClean="0">
                <a:latin typeface="Arial" charset="0"/>
                <a:cs typeface="Arial" charset="0"/>
              </a:rPr>
              <a:t>Finance/Administration Section Chief</a:t>
            </a:r>
            <a:r>
              <a:rPr smtClean="0">
                <a:latin typeface="Arial" charset="0"/>
                <a:cs typeface="Arial" charset="0"/>
              </a:rPr>
              <a:t> is responsible for managing all financial aspects of an incident.  Not all incidents will require a Finance/Administration Section.  Only when the involved agencies have a specific need for finance services will the Section be activated.</a:t>
            </a:r>
          </a:p>
        </p:txBody>
      </p:sp>
      <p:sp>
        <p:nvSpPr>
          <p:cNvPr id="12697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698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8C8A2C07-2EED-4BF0-91ED-8413385B47C1}" type="slidenum">
              <a:rPr lang="en-US" smtClean="0"/>
              <a:pPr eaLnBrk="1" hangingPunct="1"/>
              <a:t>24</a:t>
            </a:fld>
            <a:endParaRPr lang="en-US" smtClean="0"/>
          </a:p>
        </p:txBody>
      </p:sp>
      <p:sp>
        <p:nvSpPr>
          <p:cNvPr id="126981" name="Slide Image Placeholder 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9EE879-E374-4E83-8C1F-2BF6A49416FA}" type="slidenum">
              <a:rPr lang="en-US"/>
              <a:pPr/>
              <a:t>46</a:t>
            </a:fld>
            <a:endParaRPr lang="en-US"/>
          </a:p>
        </p:txBody>
      </p:sp>
      <p:sp>
        <p:nvSpPr>
          <p:cNvPr id="15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8869BC1-A4F7-4500-9270-3027604FDE7E}" type="slidenum">
              <a:rPr lang="en-US" sz="1200">
                <a:ea typeface="ＭＳ Ｐゴシック" pitchFamily="-111" charset="-128"/>
              </a:rPr>
              <a:pPr algn="r"/>
              <a:t>46</a:t>
            </a:fld>
            <a:endParaRPr lang="en-US" sz="1200">
              <a:ea typeface="ＭＳ Ｐゴシック" pitchFamily="-111"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FC5EA3-EBC6-4438-B634-319352D9CAC4}" type="slidenum">
              <a:rPr lang="en-US"/>
              <a:pPr/>
              <a:t>61</a:t>
            </a:fld>
            <a:endParaRPr lang="en-US"/>
          </a:p>
        </p:txBody>
      </p:sp>
      <p:sp>
        <p:nvSpPr>
          <p:cNvPr id="11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50FE8F6-5622-45C5-ABD6-E2853FDB3F3D}" type="slidenum">
              <a:rPr lang="en-US" sz="1200">
                <a:ea typeface="ＭＳ Ｐゴシック" pitchFamily="-111" charset="-128"/>
              </a:rPr>
              <a:pPr algn="r"/>
              <a:t>61</a:t>
            </a:fld>
            <a:endParaRPr lang="en-US" sz="1200">
              <a:ea typeface="ＭＳ Ｐゴシック" pitchFamily="-111"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432465" algn="l"/>
              </a:tabLst>
            </a:pPr>
            <a:r>
              <a:rPr lang="en-US" dirty="0" smtClean="0">
                <a:latin typeface="Arial" charset="0"/>
                <a:cs typeface="Arial" charset="0"/>
              </a:rPr>
              <a:t>Present the following key points:</a:t>
            </a:r>
          </a:p>
          <a:p>
            <a:pPr lvl="1">
              <a:tabLst>
                <a:tab pos="432465" algn="l"/>
              </a:tabLst>
            </a:pPr>
            <a:r>
              <a:rPr dirty="0" smtClean="0">
                <a:latin typeface="Arial" charset="0"/>
                <a:cs typeface="Arial" charset="0"/>
              </a:rPr>
              <a:t>The Command Staff is assigned to carry out staff functions needed to support the Incident Commander.  These functions include interagency liaison, incident safety, and public information.</a:t>
            </a:r>
          </a:p>
          <a:p>
            <a:pPr lvl="1">
              <a:tabLst>
                <a:tab pos="432465" algn="l"/>
              </a:tabLst>
            </a:pPr>
            <a:r>
              <a:rPr dirty="0" smtClean="0">
                <a:latin typeface="Arial" charset="0"/>
                <a:cs typeface="Arial" charset="0"/>
              </a:rPr>
              <a:t>Incident Command comprises the Incident Commander and Command Staff.  Command Staff positions are established to assign responsibility for key activities not specifically identified in the General Staff functional elements. </a:t>
            </a:r>
          </a:p>
          <a:p>
            <a:pPr lvl="1">
              <a:tabLst>
                <a:tab pos="432465" algn="l"/>
              </a:tabLst>
            </a:pPr>
            <a:r>
              <a:rPr dirty="0" smtClean="0">
                <a:latin typeface="Arial" charset="0"/>
                <a:cs typeface="Arial" charset="0"/>
              </a:rPr>
              <a:t>The Command Staff includes the following positions:</a:t>
            </a:r>
          </a:p>
          <a:p>
            <a:pPr lvl="2">
              <a:tabLst>
                <a:tab pos="432465" algn="l"/>
              </a:tabLst>
            </a:pPr>
            <a:r>
              <a:rPr b="1" dirty="0" smtClean="0">
                <a:latin typeface="Arial" charset="0"/>
                <a:cs typeface="Arial" charset="0"/>
              </a:rPr>
              <a:t>Public Information Officer</a:t>
            </a:r>
            <a:r>
              <a:rPr dirty="0" smtClean="0">
                <a:latin typeface="Arial" charset="0"/>
                <a:cs typeface="Arial" charset="0"/>
              </a:rPr>
              <a:t>  </a:t>
            </a:r>
          </a:p>
          <a:p>
            <a:pPr lvl="3">
              <a:tabLst>
                <a:tab pos="432465" algn="l"/>
              </a:tabLst>
            </a:pPr>
            <a:r>
              <a:rPr dirty="0" smtClean="0">
                <a:latin typeface="Arial" charset="0"/>
                <a:cs typeface="Arial" charset="0"/>
              </a:rPr>
              <a:t>Advises the Incident Commander on information dissemination and media relations.  </a:t>
            </a:r>
          </a:p>
          <a:p>
            <a:pPr lvl="3">
              <a:tabLst>
                <a:tab pos="432465" algn="l"/>
              </a:tabLst>
            </a:pPr>
            <a:r>
              <a:rPr dirty="0" smtClean="0">
                <a:latin typeface="Arial" charset="0"/>
                <a:cs typeface="Arial" charset="0"/>
              </a:rPr>
              <a:t>Obtains information from and provides information to the Planning Section.</a:t>
            </a:r>
          </a:p>
          <a:p>
            <a:pPr lvl="3">
              <a:tabLst>
                <a:tab pos="432465" algn="l"/>
              </a:tabLst>
            </a:pPr>
            <a:r>
              <a:rPr dirty="0" smtClean="0">
                <a:latin typeface="Arial" charset="0"/>
                <a:cs typeface="Arial" charset="0"/>
              </a:rPr>
              <a:t>Obtains information from and provides information to the community and media.</a:t>
            </a:r>
          </a:p>
          <a:p>
            <a:pPr lvl="2">
              <a:tabLst>
                <a:tab pos="432465" algn="l"/>
              </a:tabLst>
            </a:pPr>
            <a:r>
              <a:rPr b="1" dirty="0" smtClean="0">
                <a:latin typeface="Arial" charset="0"/>
                <a:cs typeface="Arial" charset="0"/>
              </a:rPr>
              <a:t>Liaison Officer</a:t>
            </a:r>
          </a:p>
          <a:p>
            <a:pPr lvl="3">
              <a:tabLst>
                <a:tab pos="432465" algn="l"/>
              </a:tabLst>
            </a:pPr>
            <a:r>
              <a:rPr dirty="0" smtClean="0">
                <a:latin typeface="Arial" charset="0"/>
                <a:cs typeface="Arial" charset="0"/>
              </a:rPr>
              <a:t>Assists the Incident Commander by serving as a point of contact for agency representatives who are helping to support the operation.</a:t>
            </a:r>
          </a:p>
          <a:p>
            <a:pPr lvl="3">
              <a:tabLst>
                <a:tab pos="432465" algn="l"/>
              </a:tabLst>
            </a:pPr>
            <a:r>
              <a:rPr dirty="0" smtClean="0">
                <a:latin typeface="Arial" charset="0"/>
                <a:cs typeface="Arial" charset="0"/>
              </a:rPr>
              <a:t>Provides briefings to and answers questions from supporting agencies.</a:t>
            </a:r>
          </a:p>
          <a:p>
            <a:pPr lvl="2">
              <a:tabLst>
                <a:tab pos="432465" algn="l"/>
              </a:tabLst>
            </a:pPr>
            <a:r>
              <a:rPr b="1" dirty="0" smtClean="0">
                <a:latin typeface="Arial" charset="0"/>
                <a:cs typeface="Arial" charset="0"/>
              </a:rPr>
              <a:t>Safety Officer</a:t>
            </a:r>
          </a:p>
          <a:p>
            <a:pPr lvl="3">
              <a:tabLst>
                <a:tab pos="432465" algn="l"/>
              </a:tabLst>
            </a:pPr>
            <a:r>
              <a:rPr dirty="0" smtClean="0">
                <a:latin typeface="Arial" charset="0"/>
                <a:cs typeface="Arial" charset="0"/>
              </a:rPr>
              <a:t>Advises the Incident Commander on issues regarding incident safety.</a:t>
            </a:r>
          </a:p>
          <a:p>
            <a:pPr lvl="3">
              <a:tabLst>
                <a:tab pos="432465" algn="l"/>
              </a:tabLst>
            </a:pPr>
            <a:r>
              <a:rPr dirty="0" smtClean="0">
                <a:latin typeface="Arial" charset="0"/>
                <a:cs typeface="Arial" charset="0"/>
              </a:rPr>
              <a:t>Works with the Operations Section to ensure the safety of field personnel.</a:t>
            </a:r>
          </a:p>
          <a:p>
            <a:pPr lvl="2">
              <a:tabLst>
                <a:tab pos="432465" algn="l"/>
              </a:tabLst>
            </a:pPr>
            <a:r>
              <a:rPr dirty="0" smtClean="0">
                <a:latin typeface="Arial" charset="0"/>
                <a:cs typeface="Arial" charset="0"/>
              </a:rPr>
              <a:t>	Ask the participants to identify types of incidents where it would be critical to assign a Safety Officer. </a:t>
            </a:r>
          </a:p>
          <a:p>
            <a:pPr lvl="1">
              <a:tabLst>
                <a:tab pos="432465" algn="l"/>
              </a:tabLst>
            </a:pPr>
            <a:r>
              <a:rPr b="1" dirty="0" smtClean="0">
                <a:latin typeface="Arial" charset="0"/>
                <a:cs typeface="Arial" charset="0"/>
              </a:rPr>
              <a:t>The Command Staff may include additional positions as required and assigned by the Incident Commander. </a:t>
            </a:r>
          </a:p>
          <a:p>
            <a:pPr>
              <a:spcBef>
                <a:spcPct val="0"/>
              </a:spcBef>
              <a:tabLst>
                <a:tab pos="432465" algn="l"/>
              </a:tabLst>
            </a:pPr>
            <a:endParaRPr lang="en-US" b="1" dirty="0" smtClean="0">
              <a:latin typeface="Arial" charset="0"/>
              <a:cs typeface="Arial" charset="0"/>
            </a:endParaRPr>
          </a:p>
          <a:p>
            <a:pPr>
              <a:spcBef>
                <a:spcPct val="0"/>
              </a:spcBef>
              <a:tabLst>
                <a:tab pos="432465" algn="l"/>
              </a:tabLst>
            </a:pPr>
            <a:endParaRPr lang="en-US" dirty="0" smtClean="0">
              <a:latin typeface="Arial" charset="0"/>
              <a:cs typeface="Arial" charset="0"/>
            </a:endParaRPr>
          </a:p>
        </p:txBody>
      </p:sp>
      <p:sp>
        <p:nvSpPr>
          <p:cNvPr id="12390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39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BD7B1787-EA09-4D40-A17A-F2F02396D430}" type="slidenum">
              <a:rPr lang="en-US" smtClean="0"/>
              <a:pPr eaLnBrk="1" hangingPunct="1"/>
              <a:t>26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Tell the participants to review the scenario described on the visual.</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u="sng" smtClean="0">
                <a:latin typeface="Arial" charset="0"/>
                <a:cs typeface="Arial" charset="0"/>
              </a:rPr>
              <a:t>Scenario</a:t>
            </a:r>
          </a:p>
          <a:p>
            <a:pPr lvl="1" eaLnBrk="1" hangingPunct="1"/>
            <a:r>
              <a:rPr smtClean="0">
                <a:latin typeface="Arial" charset="0"/>
                <a:cs typeface="Arial" charset="0"/>
              </a:rPr>
              <a:t>At 4:30 p.m. on a chilly autumn day, a parent calls 911 to report a missing 7-year-old child.  The child was outside playing and may have wandered off into a vast wooded area adjacent to a coastal area.  </a:t>
            </a:r>
          </a:p>
          <a:p>
            <a:pPr lvl="1" eaLnBrk="1" hangingPunct="1"/>
            <a:r>
              <a:rPr smtClean="0">
                <a:latin typeface="Arial" charset="0"/>
                <a:cs typeface="Arial" charset="0"/>
              </a:rPr>
              <a:t>The initial ICS organization includes:</a:t>
            </a:r>
          </a:p>
          <a:p>
            <a:pPr lvl="2" eaLnBrk="1" hangingPunct="1"/>
            <a:r>
              <a:rPr smtClean="0">
                <a:latin typeface="Arial" charset="0"/>
                <a:cs typeface="Arial" charset="0"/>
              </a:rPr>
              <a:t>Safety Officer to ensure the well-being of all responders and volunteers.</a:t>
            </a:r>
          </a:p>
          <a:p>
            <a:pPr lvl="2" eaLnBrk="1" hangingPunct="1"/>
            <a:r>
              <a:rPr smtClean="0">
                <a:latin typeface="Arial" charset="0"/>
                <a:cs typeface="Arial" charset="0"/>
              </a:rPr>
              <a:t>Liaison Officer to coordinate the different response groups.</a:t>
            </a:r>
          </a:p>
          <a:p>
            <a:pPr lvl="2" eaLnBrk="1" hangingPunct="1"/>
            <a:r>
              <a:rPr smtClean="0">
                <a:latin typeface="Arial" charset="0"/>
                <a:cs typeface="Arial" charset="0"/>
              </a:rPr>
              <a:t>Public Information Officer to handle the increasing numbers of media arriving at the scene.</a:t>
            </a:r>
          </a:p>
          <a:p>
            <a:pPr lvl="1" eaLnBrk="1" hangingPunct="1"/>
            <a:r>
              <a:rPr smtClean="0">
                <a:latin typeface="Arial" charset="0"/>
                <a:cs typeface="Arial" charset="0"/>
              </a:rPr>
              <a:t>The Incident Command is managing the following tactical resources:  Emergency Medical Services Group, Search Group, and Investigation Group.  The Search Group and Investigation Group each have a Supervisor who reports to the Incident Commander.</a:t>
            </a:r>
          </a:p>
          <a:p>
            <a:pPr lvl="1" eaLnBrk="1" hangingPunct="1"/>
            <a:endParaRPr smtClean="0">
              <a:latin typeface="Arial" charset="0"/>
              <a:cs typeface="Arial" charset="0"/>
            </a:endParaRPr>
          </a:p>
          <a:p>
            <a:pPr eaLnBrk="1" hangingPunct="1">
              <a:spcBef>
                <a:spcPct val="0"/>
              </a:spcBef>
            </a:pPr>
            <a:r>
              <a:rPr lang="en-US" b="1" smtClean="0">
                <a:latin typeface="Arial" charset="0"/>
                <a:cs typeface="Arial" charset="0"/>
              </a:rPr>
              <a:t>Instructor Note:  </a:t>
            </a:r>
            <a:r>
              <a:rPr lang="en-US" smtClean="0">
                <a:latin typeface="Arial" charset="0"/>
                <a:cs typeface="Arial" charset="0"/>
              </a:rPr>
              <a:t>Use the next series of visuals to demonstrate how the ICS organizational structure expands and contracts through the life-cycle of an incident.  If time permits, ask the participants to identify the Executive’s/Senior Official’s priorities and actions.</a:t>
            </a:r>
          </a:p>
          <a:p>
            <a:pPr lvl="1" eaLnBrk="1" hangingPunct="1"/>
            <a:endParaRPr smtClean="0">
              <a:latin typeface="Arial" charset="0"/>
              <a:cs typeface="Arial" charset="0"/>
            </a:endParaRPr>
          </a:p>
          <a:p>
            <a:pPr lvl="2" eaLnBrk="1" hangingPunct="1"/>
            <a:endParaRPr smtClean="0">
              <a:latin typeface="Arial" charset="0"/>
              <a:cs typeface="Arial" charset="0"/>
            </a:endParaRPr>
          </a:p>
          <a:p>
            <a:pPr lvl="1" eaLnBrk="1" hangingPunct="1"/>
            <a:endParaRPr smtClean="0">
              <a:latin typeface="Arial" charset="0"/>
              <a:cs typeface="Arial" charset="0"/>
            </a:endParaRPr>
          </a:p>
          <a:p>
            <a:pPr lvl="1" eaLnBrk="1" hangingPunct="1"/>
            <a:endParaRPr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005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00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6B7D893-1D9E-4293-8D41-DC5AFBF96377}" type="slidenum">
              <a:rPr lang="en-US" smtClean="0"/>
              <a:pPr eaLnBrk="1" hangingPunct="1"/>
              <a:t>27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as resources continue to expand, the Incident Commander assigns an Operations Section Chief to manage the tactical operations and resources.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The initial Operations Section includes a Staging Area where available resources wait for assignments.  Three Groups have been established:  the EMS Group, Search Group, and Investigation Group.  Within the Search Group, resources are being organized into teams.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If the incident expands more, then the Operations Section Chief may add:</a:t>
            </a:r>
          </a:p>
          <a:p>
            <a:pPr lvl="1" eaLnBrk="1" hangingPunct="1"/>
            <a:r>
              <a:rPr smtClean="0">
                <a:latin typeface="Arial" charset="0"/>
                <a:cs typeface="Arial" charset="0"/>
              </a:rPr>
              <a:t>Divisions, which are used to divide an incident geographically.</a:t>
            </a:r>
          </a:p>
          <a:p>
            <a:pPr lvl="1" eaLnBrk="1" hangingPunct="1"/>
            <a:r>
              <a:rPr smtClean="0">
                <a:latin typeface="Arial" charset="0"/>
                <a:cs typeface="Arial" charset="0"/>
              </a:rPr>
              <a:t>Branches, which are used when the number of Divisions or Groups exceeds the span of control, and which can be either geographical or functional.</a:t>
            </a:r>
          </a:p>
          <a:p>
            <a:pPr eaLnBrk="1" hangingPunct="1">
              <a:spcBef>
                <a:spcPct val="0"/>
              </a:spcBef>
            </a:pPr>
            <a:endParaRPr lang="en-US" smtClean="0">
              <a:latin typeface="Arial" charset="0"/>
              <a:cs typeface="Arial" charset="0"/>
            </a:endParaRPr>
          </a:p>
        </p:txBody>
      </p:sp>
      <p:sp>
        <p:nvSpPr>
          <p:cNvPr id="13107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10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5091575F-53C5-4CE5-B4C4-45F75BA74686}" type="slidenum">
              <a:rPr lang="en-US" smtClean="0"/>
              <a:pPr eaLnBrk="1" hangingPunct="1"/>
              <a:t>28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Tell the participants to review the next part of the scenario.  After the first hour, the Incident Commander establishes the following additional Sections to support the operation:</a:t>
            </a:r>
          </a:p>
          <a:p>
            <a:pPr lvl="1" eaLnBrk="1" hangingPunct="1"/>
            <a:r>
              <a:rPr dirty="0" smtClean="0">
                <a:latin typeface="Arial" charset="0"/>
                <a:cs typeface="Arial" charset="0"/>
              </a:rPr>
              <a:t>Planning Section to develop the Incident Action Plan and track the status of resources on the scene.</a:t>
            </a:r>
          </a:p>
          <a:p>
            <a:pPr lvl="1" eaLnBrk="1" hangingPunct="1"/>
            <a:r>
              <a:rPr dirty="0" smtClean="0">
                <a:latin typeface="Arial" charset="0"/>
                <a:cs typeface="Arial" charset="0"/>
              </a:rPr>
              <a:t>Logistics Section to provide resources and all other services needed to support the incident.  The Logistics Section will order needed resources, set up communications systems, and establish feeding areas for searchers.</a:t>
            </a:r>
            <a:br>
              <a:rPr dirty="0" smtClean="0">
                <a:latin typeface="Arial" charset="0"/>
                <a:cs typeface="Arial" charset="0"/>
              </a:rPr>
            </a:br>
            <a:endParaRPr dirty="0" smtClean="0">
              <a:latin typeface="Arial" charset="0"/>
              <a:cs typeface="Arial" charset="0"/>
            </a:endParaRPr>
          </a:p>
          <a:p>
            <a:pPr eaLnBrk="1" hangingPunct="1">
              <a:spcBef>
                <a:spcPct val="0"/>
              </a:spcBef>
            </a:pPr>
            <a:r>
              <a:rPr lang="en-US" dirty="0" smtClean="0">
                <a:latin typeface="Arial" charset="0"/>
                <a:cs typeface="Arial" charset="0"/>
              </a:rPr>
              <a:t>Note that in this incident the Finance and Administration functions were not needed.  Sections are only established if needed.</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Explain that although there are no hard-and-fast rules, it is important to remember that:  </a:t>
            </a:r>
          </a:p>
          <a:p>
            <a:pPr lvl="1" eaLnBrk="1" hangingPunct="1"/>
            <a:r>
              <a:rPr dirty="0" smtClean="0">
                <a:latin typeface="Arial" charset="0"/>
                <a:cs typeface="Arial" charset="0"/>
              </a:rPr>
              <a:t>Only functions/positions that are necessary are filled.</a:t>
            </a:r>
          </a:p>
          <a:p>
            <a:pPr lvl="1" eaLnBrk="1" hangingPunct="1"/>
            <a:r>
              <a:rPr dirty="0" smtClean="0">
                <a:latin typeface="Arial" charset="0"/>
                <a:cs typeface="Arial" charset="0"/>
              </a:rPr>
              <a:t>Each activated element must have a person in charge.</a:t>
            </a:r>
          </a:p>
          <a:p>
            <a:pPr lvl="1" eaLnBrk="1" hangingPunct="1"/>
            <a:r>
              <a:rPr dirty="0" smtClean="0">
                <a:latin typeface="Arial" charset="0"/>
                <a:cs typeface="Arial" charset="0"/>
              </a:rPr>
              <a:t>An effective span of control must be maintained.</a:t>
            </a:r>
          </a:p>
          <a:p>
            <a:pPr eaLnBrk="1" hangingPunct="1">
              <a:spcBef>
                <a:spcPct val="0"/>
              </a:spcBef>
            </a:pPr>
            <a:endParaRPr lang="en-US" dirty="0" smtClean="0">
              <a:latin typeface="Arial" charset="0"/>
              <a:cs typeface="Arial" charset="0"/>
            </a:endParaRPr>
          </a:p>
        </p:txBody>
      </p:sp>
      <p:sp>
        <p:nvSpPr>
          <p:cNvPr id="13210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21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B1DE35A4-E25F-485A-887B-FF7384B22C4C}" type="slidenum">
              <a:rPr lang="en-US" smtClean="0"/>
              <a:pPr eaLnBrk="1" hangingPunct="1"/>
              <a:t>29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687389" y="4344025"/>
            <a:ext cx="5483225" cy="4114488"/>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Refer the participants to the visual.  Note that as demonstrated in the lost child scenario, as complexity increases, resources must increase, requiring an organization with additional levels of supervision.  </a:t>
            </a:r>
          </a:p>
        </p:txBody>
      </p:sp>
      <p:sp>
        <p:nvSpPr>
          <p:cNvPr id="13312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31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03016F8-049F-45E0-90EF-BF28B150F0C8}" type="slidenum">
              <a:rPr lang="en-US" smtClean="0"/>
              <a:pPr eaLnBrk="1" hangingPunct="1"/>
              <a:t>31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Ask the participants to identify the factors that may affect the complexity of an incident.  If not mentioned, add any of the following relevant factors:</a:t>
            </a:r>
          </a:p>
          <a:p>
            <a:pPr lvl="1" eaLnBrk="1" hangingPunct="1"/>
            <a:r>
              <a:rPr smtClean="0">
                <a:latin typeface="Arial" charset="0"/>
                <a:cs typeface="Arial" charset="0"/>
              </a:rPr>
              <a:t>Impacts to life, property, and the economy</a:t>
            </a:r>
          </a:p>
          <a:p>
            <a:pPr lvl="1" eaLnBrk="1" hangingPunct="1"/>
            <a:r>
              <a:rPr smtClean="0">
                <a:latin typeface="Arial" charset="0"/>
                <a:cs typeface="Arial" charset="0"/>
              </a:rPr>
              <a:t>Community and responder safety</a:t>
            </a:r>
          </a:p>
          <a:p>
            <a:pPr lvl="1" eaLnBrk="1" hangingPunct="1"/>
            <a:r>
              <a:rPr smtClean="0">
                <a:latin typeface="Arial" charset="0"/>
                <a:cs typeface="Arial" charset="0"/>
              </a:rPr>
              <a:t>Potential hazardous materials </a:t>
            </a:r>
          </a:p>
          <a:p>
            <a:pPr lvl="1" eaLnBrk="1" hangingPunct="1"/>
            <a:r>
              <a:rPr smtClean="0">
                <a:latin typeface="Arial" charset="0"/>
                <a:cs typeface="Arial" charset="0"/>
              </a:rPr>
              <a:t>Weather and other environmental influences</a:t>
            </a:r>
          </a:p>
          <a:p>
            <a:pPr lvl="1" eaLnBrk="1" hangingPunct="1"/>
            <a:r>
              <a:rPr smtClean="0">
                <a:latin typeface="Arial" charset="0"/>
                <a:cs typeface="Arial" charset="0"/>
              </a:rPr>
              <a:t>Likelihood of cascading events (events that trigger other events)</a:t>
            </a:r>
          </a:p>
          <a:p>
            <a:pPr lvl="1" eaLnBrk="1" hangingPunct="1"/>
            <a:r>
              <a:rPr smtClean="0">
                <a:latin typeface="Arial" charset="0"/>
                <a:cs typeface="Arial" charset="0"/>
              </a:rPr>
              <a:t>Potential crime scene (including terrorism)</a:t>
            </a:r>
          </a:p>
          <a:p>
            <a:pPr lvl="1" eaLnBrk="1" hangingPunct="1"/>
            <a:r>
              <a:rPr smtClean="0">
                <a:latin typeface="Arial" charset="0"/>
                <a:cs typeface="Arial" charset="0"/>
              </a:rPr>
              <a:t>Political sensitivity, external influences, and media relations</a:t>
            </a:r>
          </a:p>
          <a:p>
            <a:pPr lvl="1" eaLnBrk="1" hangingPunct="1"/>
            <a:r>
              <a:rPr smtClean="0">
                <a:latin typeface="Arial" charset="0"/>
                <a:cs typeface="Arial" charset="0"/>
              </a:rPr>
              <a:t>Area involved, jurisdictional boundaries</a:t>
            </a:r>
          </a:p>
          <a:p>
            <a:pPr lvl="1" eaLnBrk="1" hangingPunct="1"/>
            <a:r>
              <a:rPr smtClean="0">
                <a:latin typeface="Arial" charset="0"/>
                <a:cs typeface="Arial" charset="0"/>
              </a:rPr>
              <a:t>Availability of resources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414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41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F9AA1CB-4050-4921-90C0-ECC4FC2E591A}" type="slidenum">
              <a:rPr lang="en-US" smtClean="0"/>
              <a:pPr eaLnBrk="1" hangingPunct="1"/>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A0DFC2EF-0596-452D-AD19-D79E4860A88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032F68-1CC4-43F8-86BE-67044A169814}" type="slidenum">
              <a:rPr lang="en-US"/>
              <a:pPr/>
              <a:t>‹#›</a:t>
            </a:fld>
            <a:endParaRPr lang="en-US"/>
          </a:p>
        </p:txBody>
      </p:sp>
    </p:spTree>
    <p:extLst>
      <p:ext uri="{BB962C8B-B14F-4D97-AF65-F5344CB8AC3E}">
        <p14:creationId xmlns:p14="http://schemas.microsoft.com/office/powerpoint/2010/main" val="6055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ADE67B-E96C-47D6-B710-9FACB5F139B2}" type="slidenum">
              <a:rPr lang="en-US"/>
              <a:pPr/>
              <a:t>‹#›</a:t>
            </a:fld>
            <a:endParaRPr lang="en-US"/>
          </a:p>
        </p:txBody>
      </p:sp>
    </p:spTree>
    <p:extLst>
      <p:ext uri="{BB962C8B-B14F-4D97-AF65-F5344CB8AC3E}">
        <p14:creationId xmlns:p14="http://schemas.microsoft.com/office/powerpoint/2010/main" val="31563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p>
        </p:txBody>
      </p:sp>
      <p:sp>
        <p:nvSpPr>
          <p:cNvPr id="28678" name="Rectangle 6"/>
          <p:cNvSpPr>
            <a:spLocks noGrp="1" noChangeArrowheads="1"/>
          </p:cNvSpPr>
          <p:nvPr>
            <p:ph type="ftr" sz="quarter" idx="3"/>
          </p:nvPr>
        </p:nvSpPr>
        <p:spPr/>
        <p:txBody>
          <a:bodyPr/>
          <a:lstStyle>
            <a:lvl1pPr>
              <a:defRPr/>
            </a:lvl1pPr>
          </a:lstStyle>
          <a:p>
            <a:endParaRPr lang="en-US"/>
          </a:p>
        </p:txBody>
      </p:sp>
      <p:sp>
        <p:nvSpPr>
          <p:cNvPr id="28679" name="Rectangle 7"/>
          <p:cNvSpPr>
            <a:spLocks noGrp="1" noChangeArrowheads="1"/>
          </p:cNvSpPr>
          <p:nvPr>
            <p:ph type="sldNum" sz="quarter" idx="4"/>
          </p:nvPr>
        </p:nvSpPr>
        <p:spPr/>
        <p:txBody>
          <a:bodyPr/>
          <a:lstStyle>
            <a:lvl1pPr>
              <a:defRPr/>
            </a:lvl1pPr>
          </a:lstStyle>
          <a:p>
            <a:fld id="{BCAB4630-EF14-4F62-9B08-805B5609722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13E6F1-D256-477C-B251-BD0A4AB70D75}" type="slidenum">
              <a:rPr lang="en-US"/>
              <a:pPr/>
              <a:t>‹#›</a:t>
            </a:fld>
            <a:endParaRPr lang="en-US"/>
          </a:p>
        </p:txBody>
      </p:sp>
    </p:spTree>
    <p:extLst>
      <p:ext uri="{BB962C8B-B14F-4D97-AF65-F5344CB8AC3E}">
        <p14:creationId xmlns:p14="http://schemas.microsoft.com/office/powerpoint/2010/main" val="38843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E8FBE2-2AAC-47E9-AAC3-B6DB35B7C300}" type="slidenum">
              <a:rPr lang="en-US"/>
              <a:pPr/>
              <a:t>‹#›</a:t>
            </a:fld>
            <a:endParaRPr lang="en-US"/>
          </a:p>
        </p:txBody>
      </p:sp>
    </p:spTree>
    <p:extLst>
      <p:ext uri="{BB962C8B-B14F-4D97-AF65-F5344CB8AC3E}">
        <p14:creationId xmlns:p14="http://schemas.microsoft.com/office/powerpoint/2010/main" val="293588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80845B-7B5A-498E-A220-707C8E32BEE4}" type="slidenum">
              <a:rPr lang="en-US"/>
              <a:pPr/>
              <a:t>‹#›</a:t>
            </a:fld>
            <a:endParaRPr lang="en-US"/>
          </a:p>
        </p:txBody>
      </p:sp>
    </p:spTree>
    <p:extLst>
      <p:ext uri="{BB962C8B-B14F-4D97-AF65-F5344CB8AC3E}">
        <p14:creationId xmlns:p14="http://schemas.microsoft.com/office/powerpoint/2010/main" val="8843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C07D83-C21F-4D9A-A5DF-C8F01FCBC466}" type="slidenum">
              <a:rPr lang="en-US"/>
              <a:pPr/>
              <a:t>‹#›</a:t>
            </a:fld>
            <a:endParaRPr lang="en-US"/>
          </a:p>
        </p:txBody>
      </p:sp>
    </p:spTree>
    <p:extLst>
      <p:ext uri="{BB962C8B-B14F-4D97-AF65-F5344CB8AC3E}">
        <p14:creationId xmlns:p14="http://schemas.microsoft.com/office/powerpoint/2010/main" val="37687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460BF7-74BA-456D-A23A-142DBA9F4861}" type="slidenum">
              <a:rPr lang="en-US"/>
              <a:pPr/>
              <a:t>‹#›</a:t>
            </a:fld>
            <a:endParaRPr lang="en-US"/>
          </a:p>
        </p:txBody>
      </p:sp>
    </p:spTree>
    <p:extLst>
      <p:ext uri="{BB962C8B-B14F-4D97-AF65-F5344CB8AC3E}">
        <p14:creationId xmlns:p14="http://schemas.microsoft.com/office/powerpoint/2010/main" val="7635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C23759-0135-4566-A21F-21EFEBF793D7}" type="slidenum">
              <a:rPr lang="en-US"/>
              <a:pPr/>
              <a:t>‹#›</a:t>
            </a:fld>
            <a:endParaRPr lang="en-US"/>
          </a:p>
        </p:txBody>
      </p:sp>
    </p:spTree>
    <p:extLst>
      <p:ext uri="{BB962C8B-B14F-4D97-AF65-F5344CB8AC3E}">
        <p14:creationId xmlns:p14="http://schemas.microsoft.com/office/powerpoint/2010/main" val="21945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015EC7-3BA5-49B2-9949-D4819385FB4A}" type="slidenum">
              <a:rPr lang="en-US"/>
              <a:pPr/>
              <a:t>‹#›</a:t>
            </a:fld>
            <a:endParaRPr lang="en-US"/>
          </a:p>
        </p:txBody>
      </p:sp>
    </p:spTree>
    <p:extLst>
      <p:ext uri="{BB962C8B-B14F-4D97-AF65-F5344CB8AC3E}">
        <p14:creationId xmlns:p14="http://schemas.microsoft.com/office/powerpoint/2010/main" val="402376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98397B-AF7E-4524-B6FD-F667C929F6FF}" type="slidenum">
              <a:rPr lang="en-US"/>
              <a:pPr/>
              <a:t>‹#›</a:t>
            </a:fld>
            <a:endParaRPr lang="en-US"/>
          </a:p>
        </p:txBody>
      </p:sp>
    </p:spTree>
    <p:extLst>
      <p:ext uri="{BB962C8B-B14F-4D97-AF65-F5344CB8AC3E}">
        <p14:creationId xmlns:p14="http://schemas.microsoft.com/office/powerpoint/2010/main" val="30648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8C1238-C4D8-4574-AB72-E3986D8BB0EB}" type="slidenum">
              <a:rPr lang="en-US"/>
              <a:pPr/>
              <a:t>‹#›</a:t>
            </a:fld>
            <a:endParaRPr lang="en-US"/>
          </a:p>
        </p:txBody>
      </p:sp>
    </p:spTree>
    <p:extLst>
      <p:ext uri="{BB962C8B-B14F-4D97-AF65-F5344CB8AC3E}">
        <p14:creationId xmlns:p14="http://schemas.microsoft.com/office/powerpoint/2010/main" val="32166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C335E8-32BD-446D-A771-4E30FE11E444}" type="slidenum">
              <a:rPr lang="en-US"/>
              <a:pPr/>
              <a:t>‹#›</a:t>
            </a:fld>
            <a:endParaRPr lang="en-US"/>
          </a:p>
        </p:txBody>
      </p:sp>
    </p:spTree>
    <p:extLst>
      <p:ext uri="{BB962C8B-B14F-4D97-AF65-F5344CB8AC3E}">
        <p14:creationId xmlns:p14="http://schemas.microsoft.com/office/powerpoint/2010/main" val="19580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095977-9900-4659-948A-4F7DB8C791BF}" type="slidenum">
              <a:rPr lang="en-US"/>
              <a:pPr/>
              <a:t>‹#›</a:t>
            </a:fld>
            <a:endParaRPr lang="en-US"/>
          </a:p>
        </p:txBody>
      </p:sp>
    </p:spTree>
    <p:extLst>
      <p:ext uri="{BB962C8B-B14F-4D97-AF65-F5344CB8AC3E}">
        <p14:creationId xmlns:p14="http://schemas.microsoft.com/office/powerpoint/2010/main" val="375651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533C5-ACCB-4FFC-9FBD-6F198A6DB0C0}" type="slidenum">
              <a:rPr lang="en-US"/>
              <a:pPr/>
              <a:t>‹#›</a:t>
            </a:fld>
            <a:endParaRPr lang="en-US"/>
          </a:p>
        </p:txBody>
      </p:sp>
    </p:spTree>
    <p:extLst>
      <p:ext uri="{BB962C8B-B14F-4D97-AF65-F5344CB8AC3E}">
        <p14:creationId xmlns:p14="http://schemas.microsoft.com/office/powerpoint/2010/main" val="37695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DED9B2-6760-4B25-9BC9-B9FA453CAABB}" type="slidenum">
              <a:rPr lang="en-US"/>
              <a:pPr/>
              <a:t>‹#›</a:t>
            </a:fld>
            <a:endParaRPr lang="en-US"/>
          </a:p>
        </p:txBody>
      </p:sp>
    </p:spTree>
    <p:extLst>
      <p:ext uri="{BB962C8B-B14F-4D97-AF65-F5344CB8AC3E}">
        <p14:creationId xmlns:p14="http://schemas.microsoft.com/office/powerpoint/2010/main" val="364624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634500-8DB1-4FBD-816A-F1FCD8BC5D60}" type="slidenum">
              <a:rPr lang="en-US"/>
              <a:pPr/>
              <a:t>‹#›</a:t>
            </a:fld>
            <a:endParaRPr lang="en-US"/>
          </a:p>
        </p:txBody>
      </p:sp>
    </p:spTree>
    <p:extLst>
      <p:ext uri="{BB962C8B-B14F-4D97-AF65-F5344CB8AC3E}">
        <p14:creationId xmlns:p14="http://schemas.microsoft.com/office/powerpoint/2010/main" val="157145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878C011-738A-4EAE-AD92-6CF50E621ADA}" type="slidenum">
              <a:rPr lang="en-US"/>
              <a:pPr/>
              <a:t>‹#›</a:t>
            </a:fld>
            <a:endParaRPr lang="en-US"/>
          </a:p>
        </p:txBody>
      </p:sp>
    </p:spTree>
    <p:extLst>
      <p:ext uri="{BB962C8B-B14F-4D97-AF65-F5344CB8AC3E}">
        <p14:creationId xmlns:p14="http://schemas.microsoft.com/office/powerpoint/2010/main" val="20384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059058-8897-4072-AFD7-2CE7413C10E3}" type="slidenum">
              <a:rPr lang="en-US"/>
              <a:pPr/>
              <a:t>‹#›</a:t>
            </a:fld>
            <a:endParaRPr lang="en-US"/>
          </a:p>
        </p:txBody>
      </p:sp>
    </p:spTree>
    <p:extLst>
      <p:ext uri="{BB962C8B-B14F-4D97-AF65-F5344CB8AC3E}">
        <p14:creationId xmlns:p14="http://schemas.microsoft.com/office/powerpoint/2010/main" val="7411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673D6D-CF60-497C-ACD2-93C711FC2F31}" type="slidenum">
              <a:rPr lang="en-US"/>
              <a:pPr/>
              <a:t>‹#›</a:t>
            </a:fld>
            <a:endParaRPr lang="en-US"/>
          </a:p>
        </p:txBody>
      </p:sp>
    </p:spTree>
    <p:extLst>
      <p:ext uri="{BB962C8B-B14F-4D97-AF65-F5344CB8AC3E}">
        <p14:creationId xmlns:p14="http://schemas.microsoft.com/office/powerpoint/2010/main" val="32905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A3C402-71DB-40C0-826B-677B81F22398}" type="slidenum">
              <a:rPr lang="en-US"/>
              <a:pPr/>
              <a:t>‹#›</a:t>
            </a:fld>
            <a:endParaRPr lang="en-US"/>
          </a:p>
        </p:txBody>
      </p:sp>
    </p:spTree>
    <p:extLst>
      <p:ext uri="{BB962C8B-B14F-4D97-AF65-F5344CB8AC3E}">
        <p14:creationId xmlns:p14="http://schemas.microsoft.com/office/powerpoint/2010/main" val="321227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3578573-1F87-4F36-AC28-AD31E75534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B13D36-841D-4985-808B-BFBB9DF81E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dps.mn.gov/divisions/hsem/Pages/default.aspx" TargetMode="External"/><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s://dps.mn.gov/divisions/hsem/training/Pages/default.aspx" TargetMode="External"/><Relationship Id="rId4" Type="http://schemas.openxmlformats.org/officeDocument/2006/relationships/hyperlink" Target="https://dps.mn.gov/divisions/hsem/training/Pages/nims.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wade.setter@state.mn.us"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hyperlink" Target="http://training.fema.gov/gstate/downloadMats.asp?course=G402%20-%20ICS-402%20-%20Incident%20Command%20System%20(ICS)%20Overview%20for%20Executives%20and%20Senior%20Officials" TargetMode="External"/><Relationship Id="rId2" Type="http://schemas.openxmlformats.org/officeDocument/2006/relationships/hyperlink" Target="http://www.csus.edu/aba/police/Documents/mhp/mhp_exec_guide.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en-US" dirty="0" smtClean="0"/>
              <a:t>Emergency Management for Law Enforcement </a:t>
            </a:r>
            <a:r>
              <a:rPr lang="en-US" dirty="0"/>
              <a:t>E</a:t>
            </a:r>
            <a:r>
              <a:rPr lang="en-US" dirty="0" smtClean="0"/>
              <a:t>xecutives</a:t>
            </a:r>
            <a:endParaRPr lang="en-US" dirty="0"/>
          </a:p>
        </p:txBody>
      </p:sp>
      <p:sp>
        <p:nvSpPr>
          <p:cNvPr id="76803" name="Rectangle 3"/>
          <p:cNvSpPr>
            <a:spLocks noGrp="1" noChangeArrowheads="1"/>
          </p:cNvSpPr>
          <p:nvPr>
            <p:ph type="subTitle" idx="1"/>
          </p:nvPr>
        </p:nvSpPr>
        <p:spPr/>
        <p:txBody>
          <a:bodyPr/>
          <a:lstStyle/>
          <a:p>
            <a:r>
              <a:rPr lang="en-US" dirty="0" smtClean="0"/>
              <a:t>Minnesota Chiefs of Police</a:t>
            </a:r>
          </a:p>
          <a:p>
            <a:r>
              <a:rPr lang="en-US" dirty="0" smtClean="0"/>
              <a:t>CLEO Academy</a:t>
            </a:r>
          </a:p>
          <a:p>
            <a:r>
              <a:rPr lang="en-US" dirty="0" smtClean="0"/>
              <a:t>2015  </a:t>
            </a:r>
            <a:endParaRPr lang="en-US" dirty="0"/>
          </a:p>
        </p:txBody>
      </p:sp>
      <p:sp>
        <p:nvSpPr>
          <p:cNvPr id="2" name="Slide Number Placeholder 1"/>
          <p:cNvSpPr>
            <a:spLocks noGrp="1"/>
          </p:cNvSpPr>
          <p:nvPr>
            <p:ph type="sldNum" sz="quarter" idx="4"/>
          </p:nvPr>
        </p:nvSpPr>
        <p:spPr/>
        <p:txBody>
          <a:bodyPr/>
          <a:lstStyle/>
          <a:p>
            <a:fld id="{A0DFC2EF-0596-452D-AD19-D79E4860A887}" type="slidenum">
              <a:rPr lang="en-US" smtClean="0"/>
              <a:pPr/>
              <a:t>1</a:t>
            </a:fld>
            <a:endParaRPr lang="en-US"/>
          </a:p>
        </p:txBody>
      </p:sp>
      <p:pic>
        <p:nvPicPr>
          <p:cNvPr id="1026" name="Picture 2" descr="C:\Users\wsetter\Desktop\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8115"/>
            <a:ext cx="85725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Strategy</a:t>
            </a:r>
            <a:endParaRPr lang="en-US" dirty="0"/>
          </a:p>
        </p:txBody>
      </p:sp>
      <p:sp>
        <p:nvSpPr>
          <p:cNvPr id="3" name="Content Placeholder 2"/>
          <p:cNvSpPr>
            <a:spLocks noGrp="1"/>
          </p:cNvSpPr>
          <p:nvPr>
            <p:ph idx="1"/>
          </p:nvPr>
        </p:nvSpPr>
        <p:spPr>
          <a:xfrm>
            <a:off x="455613" y="1600200"/>
            <a:ext cx="4878387" cy="4525963"/>
          </a:xfrm>
        </p:spPr>
        <p:txBody>
          <a:bodyPr/>
          <a:lstStyle/>
          <a:p>
            <a:r>
              <a:rPr lang="en-US" dirty="0" smtClean="0"/>
              <a:t>Must consider the hazards faced.</a:t>
            </a:r>
          </a:p>
          <a:p>
            <a:endParaRPr lang="en-US" dirty="0" smtClean="0"/>
          </a:p>
          <a:p>
            <a:r>
              <a:rPr lang="en-US" dirty="0" smtClean="0"/>
              <a:t>The potential for damage from those hazards.</a:t>
            </a:r>
          </a:p>
          <a:p>
            <a:endParaRPr lang="en-US" dirty="0" smtClean="0"/>
          </a:p>
          <a:p>
            <a:r>
              <a:rPr lang="en-US" dirty="0" smtClean="0"/>
              <a:t>Overall needs and capacity of your agency.</a:t>
            </a:r>
          </a:p>
          <a:p>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10</a:t>
            </a:fld>
            <a:endParaRPr lang="en-US"/>
          </a:p>
        </p:txBody>
      </p:sp>
      <p:pic>
        <p:nvPicPr>
          <p:cNvPr id="34818" name="Picture 2" descr="C:\Users\wsetter\Desktop\LHMP-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660" y="1906905"/>
            <a:ext cx="3048000" cy="3943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wsetter\Desktop\Convers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710" y="1558290"/>
            <a:ext cx="3303270" cy="30861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455613" y="1600200"/>
            <a:ext cx="5785167" cy="4525963"/>
          </a:xfrm>
        </p:spPr>
        <p:txBody>
          <a:bodyPr/>
          <a:lstStyle/>
          <a:p>
            <a:r>
              <a:rPr lang="en-US" dirty="0" smtClean="0"/>
              <a:t>Select one member from your group.</a:t>
            </a:r>
          </a:p>
          <a:p>
            <a:r>
              <a:rPr lang="en-US" dirty="0" smtClean="0"/>
              <a:t>What is the hazard for which your community is at highest risk?</a:t>
            </a:r>
          </a:p>
          <a:p>
            <a:r>
              <a:rPr lang="en-US" dirty="0" smtClean="0"/>
              <a:t>What type(s) of damage is/are likely to occur?</a:t>
            </a:r>
          </a:p>
          <a:p>
            <a:r>
              <a:rPr lang="en-US" dirty="0" smtClean="0"/>
              <a:t>What steps can be taken to reduce damage from this hazard?</a:t>
            </a:r>
          </a:p>
          <a:p>
            <a:r>
              <a:rPr lang="en-US" dirty="0" smtClean="0"/>
              <a:t>How will you know if your mitigation efforts are successful?</a:t>
            </a:r>
          </a:p>
          <a:p>
            <a:pPr marL="0" indent="0">
              <a:buNone/>
            </a:pPr>
            <a:r>
              <a:rPr lang="en-US" i="1" dirty="0" smtClean="0"/>
              <a:t>You should be able to answer each of these questions for each specific hazard in your community.   </a:t>
            </a:r>
            <a:endParaRPr lang="en-US" i="1"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11</a:t>
            </a:fld>
            <a:endParaRPr lang="en-US"/>
          </a:p>
        </p:txBody>
      </p:sp>
    </p:spTree>
    <p:extLst>
      <p:ext uri="{BB962C8B-B14F-4D97-AF65-F5344CB8AC3E}">
        <p14:creationId xmlns:p14="http://schemas.microsoft.com/office/powerpoint/2010/main" val="314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wsetter\Desktop\5203253.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320" y="2209800"/>
            <a:ext cx="2933699" cy="3880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r>
              <a:rPr lang="en-US" dirty="0" smtClean="0"/>
              <a:t>Preparedness</a:t>
            </a:r>
            <a:endParaRPr lang="en-US" dirty="0"/>
          </a:p>
        </p:txBody>
      </p:sp>
      <p:sp>
        <p:nvSpPr>
          <p:cNvPr id="3" name="Content Placeholder 2"/>
          <p:cNvSpPr>
            <a:spLocks noGrp="1"/>
          </p:cNvSpPr>
          <p:nvPr>
            <p:ph idx="1"/>
          </p:nvPr>
        </p:nvSpPr>
        <p:spPr>
          <a:xfrm>
            <a:off x="594360" y="1544312"/>
            <a:ext cx="5387340" cy="4525963"/>
          </a:xfrm>
        </p:spPr>
        <p:txBody>
          <a:bodyPr/>
          <a:lstStyle/>
          <a:p>
            <a:pPr marL="0" indent="0">
              <a:buNone/>
            </a:pPr>
            <a:r>
              <a:rPr lang="en-US" dirty="0" smtClean="0"/>
              <a:t>Includes plans or other preparations made to save lives and facilitate response and recovery operations.</a:t>
            </a:r>
          </a:p>
          <a:p>
            <a:pPr lvl="1"/>
            <a:r>
              <a:rPr lang="en-US" dirty="0" smtClean="0"/>
              <a:t>Development of an Emergency Operations Plan (EOP).</a:t>
            </a:r>
          </a:p>
          <a:p>
            <a:pPr lvl="1"/>
            <a:r>
              <a:rPr lang="en-US" dirty="0" smtClean="0"/>
              <a:t>Recruiting, assigning, training staff.</a:t>
            </a:r>
          </a:p>
          <a:p>
            <a:pPr lvl="1"/>
            <a:r>
              <a:rPr lang="en-US" dirty="0" smtClean="0"/>
              <a:t>Identifying resources and supplies in advance.</a:t>
            </a:r>
          </a:p>
          <a:p>
            <a:pPr lvl="1"/>
            <a:r>
              <a:rPr lang="en-US" dirty="0" smtClean="0"/>
              <a:t>Designating facilities for emergency use (EOC).</a:t>
            </a: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12</a:t>
            </a:fld>
            <a:endParaRPr lang="en-US"/>
          </a:p>
        </p:txBody>
      </p:sp>
    </p:spTree>
    <p:extLst>
      <p:ext uri="{BB962C8B-B14F-4D97-AF65-F5344CB8AC3E}">
        <p14:creationId xmlns:p14="http://schemas.microsoft.com/office/powerpoint/2010/main" val="152417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Preparedness</a:t>
            </a:r>
            <a:endParaRPr lang="en-US" dirty="0"/>
          </a:p>
        </p:txBody>
      </p:sp>
      <p:sp>
        <p:nvSpPr>
          <p:cNvPr id="3" name="Content Placeholder 2"/>
          <p:cNvSpPr>
            <a:spLocks noGrp="1"/>
          </p:cNvSpPr>
          <p:nvPr>
            <p:ph idx="1"/>
          </p:nvPr>
        </p:nvSpPr>
        <p:spPr/>
        <p:txBody>
          <a:bodyPr/>
          <a:lstStyle/>
          <a:p>
            <a:pPr marL="457200" lvl="1" indent="0">
              <a:buNone/>
            </a:pPr>
            <a:r>
              <a:rPr lang="en-US" dirty="0" smtClean="0"/>
              <a:t>Development of an Emergency Operations Plan (EOP)</a:t>
            </a:r>
          </a:p>
          <a:p>
            <a:pPr lvl="1"/>
            <a:r>
              <a:rPr lang="en-US" dirty="0" smtClean="0"/>
              <a:t>Assigns responsibility to groups or people for carrying out specific actions in an emergency.</a:t>
            </a:r>
          </a:p>
          <a:p>
            <a:pPr lvl="1"/>
            <a:r>
              <a:rPr lang="en-US" dirty="0" smtClean="0"/>
              <a:t>Establishes lines of authority, organizational relationships and how actions will be coordinated.</a:t>
            </a:r>
          </a:p>
          <a:p>
            <a:pPr lvl="1"/>
            <a:r>
              <a:rPr lang="en-US" dirty="0" smtClean="0"/>
              <a:t>Describes how people/property will be protected in an emergency.</a:t>
            </a:r>
          </a:p>
          <a:p>
            <a:pPr lvl="1"/>
            <a:r>
              <a:rPr lang="en-US" dirty="0" smtClean="0"/>
              <a:t>Identifies personnel, equipment, facilities, resources to be used in response and recovery.</a:t>
            </a:r>
          </a:p>
          <a:p>
            <a:pPr lvl="1"/>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13</a:t>
            </a:fld>
            <a:endParaRPr lang="en-US"/>
          </a:p>
        </p:txBody>
      </p:sp>
      <p:pic>
        <p:nvPicPr>
          <p:cNvPr id="1026" name="Picture 2" descr="C:\Users\wsetter\Desktop\imagesCAKYV5W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302" y="5473063"/>
            <a:ext cx="5298358" cy="91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wsetter\Desktop\responderSafety_r2_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389121"/>
            <a:ext cx="6894955" cy="2119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pPr marL="457200" lvl="1" indent="0">
              <a:buNone/>
            </a:pPr>
            <a:r>
              <a:rPr lang="en-US" dirty="0" smtClean="0"/>
              <a:t>Response includes all activities to save lives and reduce damage from the event including:</a:t>
            </a:r>
          </a:p>
          <a:p>
            <a:pPr lvl="1"/>
            <a:r>
              <a:rPr lang="en-US" dirty="0" smtClean="0"/>
              <a:t>Emergency assistance to victims.</a:t>
            </a:r>
          </a:p>
          <a:p>
            <a:pPr lvl="1"/>
            <a:r>
              <a:rPr lang="en-US" dirty="0" smtClean="0"/>
              <a:t>Restoring critical infrastructure ( utilities, roadways, etc.)</a:t>
            </a:r>
          </a:p>
          <a:p>
            <a:pPr lvl="1"/>
            <a:r>
              <a:rPr lang="en-US" dirty="0" smtClean="0"/>
              <a:t>Ensuring continuity of critical services.  </a:t>
            </a:r>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14</a:t>
            </a:fld>
            <a:endParaRPr lang="en-US" dirty="0"/>
          </a:p>
        </p:txBody>
      </p:sp>
    </p:spTree>
    <p:extLst>
      <p:ext uri="{BB962C8B-B14F-4D97-AF65-F5344CB8AC3E}">
        <p14:creationId xmlns:p14="http://schemas.microsoft.com/office/powerpoint/2010/main" val="11329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wsetter\Desktop\public-safety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360" y="2569155"/>
            <a:ext cx="3515360" cy="2598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pPr marL="457200" lvl="1" indent="0">
              <a:buNone/>
            </a:pPr>
            <a:r>
              <a:rPr lang="en-US" dirty="0" smtClean="0"/>
              <a:t>Immediate Rapid Assessment</a:t>
            </a:r>
          </a:p>
          <a:p>
            <a:pPr lvl="1"/>
            <a:r>
              <a:rPr lang="en-US" dirty="0" smtClean="0"/>
              <a:t>Determine immediate lifesaving, life sustaining needs, and immediate hazards.</a:t>
            </a:r>
          </a:p>
          <a:p>
            <a:pPr lvl="1"/>
            <a:r>
              <a:rPr lang="en-US" dirty="0" smtClean="0"/>
              <a:t>Takes place in first few hours.</a:t>
            </a:r>
          </a:p>
          <a:p>
            <a:pPr lvl="1"/>
            <a:endParaRPr lang="en-US" dirty="0" smtClean="0"/>
          </a:p>
          <a:p>
            <a:pPr marL="457200" lvl="1" indent="0">
              <a:buNone/>
            </a:pPr>
            <a:r>
              <a:rPr lang="en-US" dirty="0" smtClean="0"/>
              <a:t>Enables responders to:</a:t>
            </a:r>
          </a:p>
          <a:p>
            <a:pPr lvl="1"/>
            <a:r>
              <a:rPr lang="en-US" dirty="0" smtClean="0"/>
              <a:t>Prioritize response activities.</a:t>
            </a:r>
          </a:p>
          <a:p>
            <a:pPr lvl="1"/>
            <a:r>
              <a:rPr lang="en-US" dirty="0" smtClean="0"/>
              <a:t>Allocate scarce resources.</a:t>
            </a:r>
          </a:p>
          <a:p>
            <a:pPr lvl="1"/>
            <a:r>
              <a:rPr lang="en-US" dirty="0" smtClean="0"/>
              <a:t>Request additional assistance and mutual aid.</a:t>
            </a:r>
          </a:p>
          <a:p>
            <a:pPr lvl="1"/>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15</a:t>
            </a:fld>
            <a:endParaRPr lang="en-US"/>
          </a:p>
        </p:txBody>
      </p:sp>
    </p:spTree>
    <p:extLst>
      <p:ext uri="{BB962C8B-B14F-4D97-AF65-F5344CB8AC3E}">
        <p14:creationId xmlns:p14="http://schemas.microsoft.com/office/powerpoint/2010/main" val="18209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wsetter\Desktop\police-fire-e1265911582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974" y="4069080"/>
            <a:ext cx="4265149" cy="2263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455613" y="1600200"/>
            <a:ext cx="6570027" cy="4525963"/>
          </a:xfrm>
        </p:spPr>
        <p:txBody>
          <a:bodyPr/>
          <a:lstStyle/>
          <a:p>
            <a:pPr marL="457200" lvl="1" indent="0">
              <a:buNone/>
            </a:pPr>
            <a:r>
              <a:rPr lang="en-US" dirty="0" smtClean="0"/>
              <a:t>Challenges…</a:t>
            </a:r>
          </a:p>
          <a:p>
            <a:pPr lvl="1"/>
            <a:endParaRPr lang="en-US" dirty="0"/>
          </a:p>
          <a:p>
            <a:pPr lvl="1"/>
            <a:r>
              <a:rPr lang="en-US" dirty="0" smtClean="0"/>
              <a:t>Recognizing the scope and magnitude of the event as early as possible.</a:t>
            </a:r>
          </a:p>
          <a:p>
            <a:pPr lvl="1"/>
            <a:r>
              <a:rPr lang="en-US" dirty="0" smtClean="0"/>
              <a:t>Remember all disasters are local.</a:t>
            </a:r>
          </a:p>
          <a:p>
            <a:pPr lvl="1"/>
            <a:r>
              <a:rPr lang="en-US" dirty="0" smtClean="0"/>
              <a:t>No one is coming in to take over.</a:t>
            </a:r>
          </a:p>
          <a:p>
            <a:pPr lvl="1"/>
            <a:r>
              <a:rPr lang="en-US" dirty="0" smtClean="0"/>
              <a:t>Show up...in person.</a:t>
            </a:r>
          </a:p>
          <a:p>
            <a:pPr lvl="1"/>
            <a:r>
              <a:rPr lang="en-US" dirty="0" smtClean="0"/>
              <a:t>Who’s in charge?</a:t>
            </a:r>
          </a:p>
          <a:p>
            <a:pPr lvl="1"/>
            <a:r>
              <a:rPr lang="en-US" dirty="0" smtClean="0"/>
              <a:t>Who's in charge of what?  </a:t>
            </a:r>
          </a:p>
          <a:p>
            <a:pPr lvl="1"/>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16</a:t>
            </a:fld>
            <a:endParaRPr lang="en-US"/>
          </a:p>
        </p:txBody>
      </p:sp>
    </p:spTree>
    <p:extLst>
      <p:ext uri="{BB962C8B-B14F-4D97-AF65-F5344CB8AC3E}">
        <p14:creationId xmlns:p14="http://schemas.microsoft.com/office/powerpoint/2010/main" val="134762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pPr marL="457200" lvl="1" indent="0">
              <a:buNone/>
            </a:pPr>
            <a:r>
              <a:rPr lang="en-US" dirty="0" smtClean="0"/>
              <a:t>Rapid Assessment information:</a:t>
            </a:r>
          </a:p>
          <a:p>
            <a:pPr lvl="1"/>
            <a:r>
              <a:rPr lang="en-US" dirty="0" smtClean="0"/>
              <a:t>Lifesaving such as evacuation, search &amp; rescue.</a:t>
            </a:r>
          </a:p>
          <a:p>
            <a:pPr lvl="1"/>
            <a:r>
              <a:rPr lang="en-US" dirty="0" smtClean="0"/>
              <a:t>Status of critical infrastructure:</a:t>
            </a:r>
          </a:p>
          <a:p>
            <a:pPr lvl="2"/>
            <a:r>
              <a:rPr lang="en-US" dirty="0" smtClean="0"/>
              <a:t>Utilities, transportation, communications systems, fuel and water supplies.</a:t>
            </a:r>
          </a:p>
          <a:p>
            <a:pPr lvl="1"/>
            <a:r>
              <a:rPr lang="en-US" dirty="0" smtClean="0"/>
              <a:t>Status of critical facilities:</a:t>
            </a:r>
          </a:p>
          <a:p>
            <a:pPr lvl="2"/>
            <a:r>
              <a:rPr lang="en-US" dirty="0" smtClean="0"/>
              <a:t>Public safety facilities, medical, water &amp; sewage treatment.</a:t>
            </a:r>
          </a:p>
          <a:p>
            <a:pPr lvl="1"/>
            <a:r>
              <a:rPr lang="en-US" dirty="0" smtClean="0"/>
              <a:t>Risk of damage from imminent hazards:</a:t>
            </a:r>
          </a:p>
          <a:p>
            <a:pPr lvl="2"/>
            <a:r>
              <a:rPr lang="en-US" dirty="0" smtClean="0"/>
              <a:t>Dams, levees, hazmat facilities, severe weather</a:t>
            </a:r>
          </a:p>
          <a:p>
            <a:pPr lvl="1"/>
            <a:r>
              <a:rPr lang="en-US" dirty="0" smtClean="0"/>
              <a:t>Displaced residents.</a:t>
            </a:r>
          </a:p>
          <a:p>
            <a:pPr marL="914400" lvl="2" indent="0">
              <a:buNone/>
            </a:pPr>
            <a:endParaRPr lang="en-US" dirty="0" smtClean="0"/>
          </a:p>
          <a:p>
            <a:pPr lvl="2"/>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17</a:t>
            </a:fld>
            <a:endParaRPr lang="en-US"/>
          </a:p>
        </p:txBody>
      </p:sp>
      <p:pic>
        <p:nvPicPr>
          <p:cNvPr id="40962" name="Picture 2" descr="C:\Users\wsetter\Desktop\Rapid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587" y="457518"/>
            <a:ext cx="2505223" cy="1279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301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wsetter\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0" y="2760980"/>
            <a:ext cx="4392930" cy="29286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85407" y="1645920"/>
            <a:ext cx="5762307" cy="4525963"/>
          </a:xfrm>
        </p:spPr>
        <p:txBody>
          <a:bodyPr/>
          <a:lstStyle/>
          <a:p>
            <a:pPr marL="457200" lvl="1" indent="0">
              <a:buNone/>
            </a:pPr>
            <a:r>
              <a:rPr lang="en-US" dirty="0" smtClean="0"/>
              <a:t>Rapid Assessment information</a:t>
            </a:r>
          </a:p>
          <a:p>
            <a:pPr marL="914400" lvl="2" indent="0">
              <a:buNone/>
            </a:pPr>
            <a:r>
              <a:rPr lang="en-US" dirty="0" smtClean="0"/>
              <a:t>Cascading events:</a:t>
            </a:r>
          </a:p>
          <a:p>
            <a:pPr lvl="2"/>
            <a:r>
              <a:rPr lang="en-US" dirty="0" smtClean="0"/>
              <a:t>Flash flood disrupts electricity…</a:t>
            </a:r>
          </a:p>
          <a:p>
            <a:pPr lvl="2"/>
            <a:r>
              <a:rPr lang="en-US" dirty="0" smtClean="0"/>
              <a:t>Causing traffic accident…</a:t>
            </a:r>
          </a:p>
          <a:p>
            <a:pPr lvl="2"/>
            <a:r>
              <a:rPr lang="en-US" dirty="0" smtClean="0"/>
              <a:t>Accident involves hazardous material spill…</a:t>
            </a:r>
          </a:p>
          <a:p>
            <a:pPr lvl="2"/>
            <a:r>
              <a:rPr lang="en-US" dirty="0" smtClean="0"/>
              <a:t>Neighborhood must be evacuated…</a:t>
            </a:r>
          </a:p>
          <a:p>
            <a:pPr lvl="2"/>
            <a:r>
              <a:rPr lang="en-US" dirty="0" smtClean="0"/>
              <a:t>Local water supply is contaminated by </a:t>
            </a:r>
            <a:r>
              <a:rPr lang="en-US" dirty="0" err="1" smtClean="0"/>
              <a:t>haz</a:t>
            </a:r>
            <a:r>
              <a:rPr lang="en-US" dirty="0" smtClean="0"/>
              <a:t>-mat spill.</a:t>
            </a:r>
          </a:p>
          <a:p>
            <a:pPr lvl="2"/>
            <a:endParaRPr lang="en-US" dirty="0" smtClean="0"/>
          </a:p>
          <a:p>
            <a:pPr marL="914400" lvl="2" indent="0">
              <a:buNone/>
            </a:pPr>
            <a:endParaRPr lang="en-US" dirty="0" smtClean="0"/>
          </a:p>
          <a:p>
            <a:pPr marL="914400" lvl="2" indent="0">
              <a:buNone/>
            </a:pPr>
            <a:endParaRPr lang="en-US" dirty="0" smtClean="0"/>
          </a:p>
          <a:p>
            <a:pPr marL="914400" lvl="2" indent="0">
              <a:buNone/>
            </a:pPr>
            <a:endParaRPr lang="en-US" dirty="0"/>
          </a:p>
          <a:p>
            <a:pPr marL="914400" lvl="2" indent="0">
              <a:buNone/>
            </a:pPr>
            <a:endParaRPr lang="en-US" dirty="0" smtClean="0"/>
          </a:p>
          <a:p>
            <a:pPr lvl="2"/>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013E6F1-D256-477C-B251-BD0A4AB70D75}" type="slidenum">
              <a:rPr lang="en-US" smtClean="0"/>
              <a:pPr/>
              <a:t>18</a:t>
            </a:fld>
            <a:endParaRPr lang="en-US"/>
          </a:p>
        </p:txBody>
      </p:sp>
    </p:spTree>
    <p:extLst>
      <p:ext uri="{BB962C8B-B14F-4D97-AF65-F5344CB8AC3E}">
        <p14:creationId xmlns:p14="http://schemas.microsoft.com/office/powerpoint/2010/main" val="10728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11, 2011</a:t>
            </a: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19</a:t>
            </a:fld>
            <a:endParaRPr lang="en-US"/>
          </a:p>
        </p:txBody>
      </p:sp>
      <p:pic>
        <p:nvPicPr>
          <p:cNvPr id="5" name="Picture 2" descr="C:\Users\wsetter\Desktop\FukushimaDaiichiTEPCOmarked2-1.pn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4503420" y="1234440"/>
            <a:ext cx="4396740" cy="4885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 y="1386840"/>
            <a:ext cx="5471160" cy="5355312"/>
          </a:xfrm>
          <a:prstGeom prst="rect">
            <a:avLst/>
          </a:prstGeom>
          <a:noFill/>
        </p:spPr>
        <p:txBody>
          <a:bodyPr wrap="square" rtlCol="0">
            <a:spAutoFit/>
          </a:bodyPr>
          <a:lstStyle/>
          <a:p>
            <a:r>
              <a:rPr lang="en-US" dirty="0" smtClean="0"/>
              <a:t>14:46	9.0 Earthquake</a:t>
            </a:r>
          </a:p>
          <a:p>
            <a:r>
              <a:rPr lang="en-US" dirty="0" smtClean="0"/>
              <a:t>	System scrams reactors 1,2,3</a:t>
            </a:r>
          </a:p>
          <a:p>
            <a:r>
              <a:rPr lang="en-US" dirty="0"/>
              <a:t>	</a:t>
            </a:r>
            <a:r>
              <a:rPr lang="en-US" dirty="0" smtClean="0"/>
              <a:t>4,5,6 down for maintenance</a:t>
            </a:r>
          </a:p>
          <a:p>
            <a:r>
              <a:rPr lang="en-US" dirty="0"/>
              <a:t>	</a:t>
            </a:r>
            <a:r>
              <a:rPr lang="en-US" dirty="0" smtClean="0"/>
              <a:t>Plant off power grid with</a:t>
            </a:r>
          </a:p>
          <a:p>
            <a:r>
              <a:rPr lang="en-US" dirty="0"/>
              <a:t>	</a:t>
            </a:r>
            <a:r>
              <a:rPr lang="en-US" dirty="0" smtClean="0"/>
              <a:t>backup generator's functioning</a:t>
            </a:r>
          </a:p>
          <a:p>
            <a:endParaRPr lang="en-US" dirty="0" smtClean="0"/>
          </a:p>
          <a:p>
            <a:r>
              <a:rPr lang="en-US" dirty="0" smtClean="0"/>
              <a:t>15:27	First Tsunami strikes</a:t>
            </a:r>
          </a:p>
          <a:p>
            <a:endParaRPr lang="en-US" dirty="0" smtClean="0"/>
          </a:p>
          <a:p>
            <a:r>
              <a:rPr lang="en-US" dirty="0" smtClean="0"/>
              <a:t>15:30 	Cooling condenser fails #1 reactor</a:t>
            </a:r>
          </a:p>
          <a:p>
            <a:endParaRPr lang="en-US" dirty="0" smtClean="0"/>
          </a:p>
          <a:p>
            <a:r>
              <a:rPr lang="en-US" dirty="0" smtClean="0"/>
              <a:t>15:46	2</a:t>
            </a:r>
            <a:r>
              <a:rPr lang="en-US" baseline="30000" dirty="0" smtClean="0"/>
              <a:t>nd</a:t>
            </a:r>
            <a:r>
              <a:rPr lang="en-US" dirty="0" smtClean="0"/>
              <a:t> Tsunami overtops seawall</a:t>
            </a:r>
          </a:p>
          <a:p>
            <a:r>
              <a:rPr lang="en-US" dirty="0"/>
              <a:t>	</a:t>
            </a:r>
            <a:r>
              <a:rPr lang="en-US" dirty="0" smtClean="0"/>
              <a:t>disables backup generators</a:t>
            </a:r>
          </a:p>
          <a:p>
            <a:endParaRPr lang="en-US" dirty="0" smtClean="0"/>
          </a:p>
          <a:p>
            <a:r>
              <a:rPr lang="en-US" dirty="0" smtClean="0"/>
              <a:t>16:00	Nuclear emergency declared</a:t>
            </a:r>
          </a:p>
          <a:p>
            <a:endParaRPr lang="en-US" dirty="0" smtClean="0"/>
          </a:p>
          <a:p>
            <a:r>
              <a:rPr lang="en-US" dirty="0" smtClean="0"/>
              <a:t>18:00	Falling water levels in reactor #1 core</a:t>
            </a:r>
          </a:p>
          <a:p>
            <a:endParaRPr lang="en-US" dirty="0" smtClean="0"/>
          </a:p>
          <a:p>
            <a:r>
              <a:rPr lang="en-US" dirty="0" smtClean="0"/>
              <a:t>	</a:t>
            </a:r>
          </a:p>
          <a:p>
            <a:endParaRPr lang="en-US" dirty="0"/>
          </a:p>
        </p:txBody>
      </p:sp>
    </p:spTree>
    <p:extLst>
      <p:ext uri="{BB962C8B-B14F-4D97-AF65-F5344CB8AC3E}">
        <p14:creationId xmlns:p14="http://schemas.microsoft.com/office/powerpoint/2010/main" val="405494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wsetter\Desktop\My Information\HSEM Files\Photos &amp; Images\BS01029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592580"/>
            <a:ext cx="2802852" cy="30822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7826" name="Rectangle 2"/>
          <p:cNvSpPr>
            <a:spLocks noGrp="1" noChangeArrowheads="1"/>
          </p:cNvSpPr>
          <p:nvPr>
            <p:ph type="title"/>
          </p:nvPr>
        </p:nvSpPr>
        <p:spPr>
          <a:xfrm>
            <a:off x="1049973" y="303213"/>
            <a:ext cx="6316662" cy="1143000"/>
          </a:xfrm>
        </p:spPr>
        <p:txBody>
          <a:bodyPr/>
          <a:lstStyle/>
          <a:p>
            <a:r>
              <a:rPr lang="en-US" dirty="0" smtClean="0"/>
              <a:t>Objectives</a:t>
            </a:r>
            <a:endParaRPr lang="en-US" dirty="0"/>
          </a:p>
        </p:txBody>
      </p:sp>
      <p:sp>
        <p:nvSpPr>
          <p:cNvPr id="77827" name="Rectangle 3"/>
          <p:cNvSpPr>
            <a:spLocks noGrp="1" noChangeArrowheads="1"/>
          </p:cNvSpPr>
          <p:nvPr>
            <p:ph type="body" idx="1"/>
          </p:nvPr>
        </p:nvSpPr>
        <p:spPr>
          <a:xfrm>
            <a:off x="3329941" y="1611788"/>
            <a:ext cx="5280660" cy="4525963"/>
          </a:xfrm>
        </p:spPr>
        <p:txBody>
          <a:bodyPr/>
          <a:lstStyle/>
          <a:p>
            <a:r>
              <a:rPr lang="en-US" dirty="0" smtClean="0"/>
              <a:t>Overview of Emergency Management and NIMS</a:t>
            </a:r>
          </a:p>
          <a:p>
            <a:r>
              <a:rPr lang="en-US" dirty="0" smtClean="0"/>
              <a:t>Understand importance of emergency management in law enforcement</a:t>
            </a:r>
          </a:p>
          <a:p>
            <a:r>
              <a:rPr lang="en-US" dirty="0" smtClean="0"/>
              <a:t>Review Incident Command System</a:t>
            </a:r>
            <a:endParaRPr lang="en-US" dirty="0"/>
          </a:p>
          <a:p>
            <a:r>
              <a:rPr lang="en-US" dirty="0" smtClean="0"/>
              <a:t>Application of ICS for the LE executive</a:t>
            </a:r>
          </a:p>
          <a:p>
            <a:endParaRPr lang="en-US" dirty="0"/>
          </a:p>
        </p:txBody>
      </p:sp>
      <p:sp>
        <p:nvSpPr>
          <p:cNvPr id="2" name="Slide Number Placeholder 1"/>
          <p:cNvSpPr>
            <a:spLocks noGrp="1"/>
          </p:cNvSpPr>
          <p:nvPr>
            <p:ph type="sldNum" sz="quarter" idx="12"/>
          </p:nvPr>
        </p:nvSpPr>
        <p:spPr/>
        <p:txBody>
          <a:bodyPr/>
          <a:lstStyle/>
          <a:p>
            <a:fld id="{F098397B-AF7E-4524-B6FD-F667C929F6FF}" type="slidenum">
              <a:rPr lang="en-US" smtClean="0"/>
              <a:pPr/>
              <a:t>2</a:t>
            </a:fld>
            <a:endParaRPr lang="en-US"/>
          </a:p>
        </p:txBody>
      </p:sp>
      <p:sp>
        <p:nvSpPr>
          <p:cNvPr id="3" name="AutoShape 2" descr="data:image/jpeg;base64,/9j/4AAQSkZJRgABAQAAAQABAAD/2wCEAAkGBhQQEBIUExEWEhMVFxgXFxcVFBUVGhYUFRQVFBcXFRUYHCgeFxkjGRUVIC8gIycpLCwsGh8xNTAqNSYrLSkBCQoKDgwOGg8PGjIkHyUpLDQsLC8pKTQuMDI0LCwsLSwwLCwsKTUsKSwpKS01LCwsLCwsLCwsLCwsLCwsLCwsLP/AABEIAPoAyQMBIgACEQEDEQH/xAAcAAEAAgIDAQAAAAAAAAAAAAAABgcDBQECBAj/xABFEAABAwIDBAcGBAQEBAcBAAABAAIDBBEFEiEGIjGBBxNBUXGRoTJSYXKCkhRCYqIjM7HBssLR8DRDU4MWF3OTs9LhFf/EABsBAAEFAQEAAAAAAAAAAAAAAAACAwQFBgEH/8QAOBEAAQMCAwUGBQMDBQEAAAAAAQACAwQREiExBUFRkaETMmFxgdEiM7Hh8GLB8RQjkjRCUtLiFf/aAAwDAQACEQMRAD8AvFERCEREQhEREIRERCEREJQhEWKSqa3iVoMX25p6e4dK3N7o3nfa3/8AFGkqoozYnPgMynWRPf3QpGSsEta1vE/7/sqtxbpXe64gjt+qQ/5G/wByohiOP1FSf4krnA/lGjfANGhUc1Er+42w4n297KdHQE94q28Y6RaeC46wOcPys3zztoOZUQquleQu3Id39Tzc/aLD1Ucw7Y+omscnVt96Td8m+16Lff8Al+xsT7yOklykttutzW001J1+Kq56unabTSFx4A5dP3Kmsp4mblNdjttWVgLdWvHFpN7X7Qe0f77VLV8+bJ4n+HrIn3sCcrvlfpr4Gx5K/wCnkzNBVtSkscYib7xf6en7qurYQxwLdCsiIinqAiIiEIiIhCIiIQiIiEIiIhCIsUlS1vEhavEdp4oW3c9rR3uIH9f7XUWashhyc7Phv5JxkT36BblYpKpreLgP9+qrjF+lNguIg6Q9/st8yL+TQofiW2tTNff6sHsZoebzveqimrmk+Uyw4uy6a87KbHQOPeKt3FdsIKcb0gb4mxPg32j5KFYt0rXuIWF3xO4PLVx8woFTUUs7txjpHHjYF3mf9VIsP6P5HWMz2xDuG+7/AOo8yodRIxmdTL6DIchn1U5lNFGtXiW1lTPcPlIb7rN0emp5krBh2AT1H8uIke8d1v3HjyurCw/ZingsWx53D80m8eQOg5BbQuVPLtuOMYadnP2Hun720Ch+H9HoGs8t/wBMf93H/RSWgwmGD+VE1p9613fcdV6kVHUbQqJ++7LhuXNVySgK4RQroVYbUYf1FVI0CzXHO3wfrp4G45K4dhMY/EUkbibutZ3zN3XeovzUC6QaDNHHMBqw5HfK7Ueo/cs/RNi+SV8JOh32+jXf5DyK31FUdpDFNwyP0P7FMVLMcR8FbKIi0aoUREQhEREIRERCEWOSdreJAUY2r2zZSaFxub2a32nW4+A+P9VXmJdIk0l+ra2Md533eu6PJVb657yWwMv+omw9z6KfFROeLnJW1V4+xgJuABxJIAHM6eqiGL9J0TLhjjKe5nDm46eQKrGprZZ3DO98rjwBJd9rezkFt8O2JqJbFzRC3vfx+wa+dlDmLrXqpbDgMh7lT2UkbNVlxPb6ol9kiIfDed9zuHIBaICSd/55Xn5nu/uVPMP2FgjsZC6Z3x3W/aOPMlSCGNrBlY1rB3NAA8gqt+1qWnygZc8fzM+qkAgaBQGg2CnfYyFsI+O877Rp5lSXDtjqeHUt653fJYjk3h53W7uuFT1G16mbK9h4LmZXLdBYANHcBYeSLhFVEk6oRERcQiIiEIixVdS2KN8jjZrGuc75WguPoFDOjrpBOIuljmDWTN32BtwHRk2I1PtNNvEEdxUmOlkkidK0ZNtf1/M0h0jWuDTqVMMSohPDJGfztIHwdxafMBVngVeaaqjedMrrO+U7rx5E+StVVptjh/VVb7Ddk/iD6va/cD5q92FKHY6d2hH2P54JwcFfNJNnY13ePXgVmUT6OMX6+jYCbuYMp8WWb6tyHmpYtpTSF8YLtRkfMZLPTMwPLUREUhNIiIhCIiIQqH2+zfjpA6+gaG/LlHD6sy9Wy2yUVTEJXyOIuQWNs2xHe7Um4IOluK3nS7hFnRzgfpdz1Hrf7gtL0eYjllfCTo8Zm/M3j5t/wrN1PaR0pERsW5HyH2zWjjfjjDgphQ4dFALRRtZ8QNT4uOp816CVy4arqsLI97zd5uUpERE2hEXK82J4g2nhklkvkjaXOsLmw7gutBcQBqgmy9C5Vau2/rsQc5uG0loxoZZQOPM5Gn4XcV02po8TbhT31FQOuimbJ/AOQ9TbLZxYGgkOId4A/C1q3Zbw5rJXtaSQLXuc/Ae6jmoFiWgn6KzFHmbZM/8A6TqF0bmPyhzHuIyyEsDyAOzS+vblPBQ7ZTpUfGyJuIMdkeD1dSG6ODSWnOB7ViCCW6947Vn6TrD8FiVO5snVSBpcwghzb52ajsuHg/OnY9mOjn7Gcd4ENcNMW7P0tY8Uh04LMTN2o8Fq8Ix3Gqqapjinj6yB1nse2Ftt5zdy7NQC23HtC20PSBW0MjGYpS2jcbCaMDT47pLH99hY/A8Fjq6ltJjtNUsP8CvjaCewl4DQfuELj8xW46WsRhZh8kT3N62Qs6tmma7XtcXW4gBodr8bdqsHmOWaKMwtwyAaCzgdDmP+J8EyLta52I3HJejpLxdseFSlrweuDWMIPtCQgkt7x1eZVXT1D420tXR0srPwjGiaYjckfmOa9uzfLDqSW20FlNcf2VqqnB8OhjjzSMyF4Ja0saY3AXzEaAOAI+CsdtK0RiPKCwNyZSBYttltbha3YmYquKggDAA8l7r57u7mPEaX80t0bpn3OWQ915MBxuOtp2TRG7XDUdrHD2mO+IP9jwK1O3tBngbIBrG6x+R+n+LL5ra4Hs/BRMcyBmRrnl5GZzt4gDTMTYWAFl7KulEsb43cHtLTzHHkdVUwzsgqhJFfCDv1t/CmNvYYtVFuizF+qqHxE6PGYeLdHftJP0q4185UFU6lqWPI3on7w+U2cOYuF9CYdUCSNpBuLDXvFrg8wQea9Dp3YZS3c4XHnoellX18eYevSiIrBViIiIQiIiELSbY4T+JpJGdttPgew/cGnkqKw6sMEzJOBY4Ejw0cPK4X0c9lwQeBFvNULtvhf4etkFtHnOOZOb9wPmFWzMAlIOjx1GR5i3JW9BJdpYVZTiCARqDwPeDqF0Wp2Oruuo2Am7mbh+n2f25Vt15xVRGKUsO4qaOCxzTNY1znODWtBc4k2AaBcknsAC60tUyVjXxvD2OF2uaQQR8CFE+lnE+pwyRoNnTObEPAkvd+1hHNaHo3xSShqZMNqdCd+E9l3NDi0E9jhqPiHDiVLj2eZKUzg5gnLiBa59Lpl02GTAVk2pqJsTxQYfFM6GCJuaZzO02DjexF7ZmNAOlySt7guzcGFxzNnrS+KYBuWoe1jQLEODQTYkh1jZRKmmqIsWxdlO1pq3tJhzFo0MkbzbMbE9W7MAdN3ktBtfsrJE6nbPUOqK+odvMvmyNNmtBcdSS42FrDQ271eNpu0DKcSBrMLcgASTbEXeA8b7rKGX2u+1zc+1lsdmdoKygdU4fTU/4iUTOyk3IYAcjnFosLGzDckAfG6nGzOz1a4TuxGp6xs8ZjMAsWtDtCdAGtNrize/jotLtPRT4dijK6np3zxyMySMjB9oNDLHK05QcsbgbcQV6KOrxqulY7IyggDgSHNGYtB1Ba673afBoTNSe3YJY8DQ4AucT8V94GpGY3BKjGE4XXNtBusvH0awseyswyqY2TqZC4NcL6X6t5b2izg0gjXfXTH+iWVjJBQznqpPbp5HWBsQ4Wd7LiCBbMARb2lO6XZaGKtlrGhwllblcM27bduQ23E5G31W3VfJtV7JzLAcjYkHTFbPLz36p9tOCzC/8AAoFD0euq8MpIKt5hngLrOYWvLWlxs0m9juhnA6ZQvTgfRVS08glkc+pkBuDLbKCOByD2j8xPgpoiiu2lUkOaHWBJNh4m5tvt6pwQMyNkREVenkREQhV3tvQdXVF4GkozfUN139AeasTowxfraRrCd6O8Z+nVnmw2+hR7big6ymzjjEc30ndd/Y8lq+jLFeqqzH2St0+eO7h5tzjmFu9m1HaUrJN7DY+n/kpqoZjiIV1IuGuuLhcrTrPoiIhCIiIQirjpcwi8bJgNWmx8HWafXJ5lWOtXtJhoqKaRh7Wn+lr8uPJRKxv9vGNW5+/S6kU0mCQFVDsBiWScxHhKNPnaCR5i48lP3jVVBE90EoPB8b/3MdqPMK3YphIxr2+y4Bw8HC4WO27BZ4lG8fT7K+dkbqsOltr6irw+ka4NEjrg6mznvEYJHcACfNd8X6JXNh62CoklrmuEmeR1s5Gtm39l17EEk6jU63E7rNnoJqiGofHmmh9h13C3E6gGxsSSLrYqE3ar4Yoo4csN75DM3vysov8AThznF2/RQKu2GlxBlPVSPdQ14YBIWa3sSAd1wLXW7jpe3Yvdst0cRUcvXySuqqjskfoGkixIBJJdbS5J+FlL0UZ20ahzDGHWbwHDhfW3hdLEDAcVs0REVenkREQhERePEcZgpxeaZkXzOAJ8G8TySmsc84Wi5XCQMyvYijjNrnT6UdLJOP8AqP8A4MX3uF3eAC9UeH1UtjNUiIaXjpmhvIzPu4+LQ1SHUrmfNIb4HXkLketkgSA93NbhzgOJtfvXK8lJhMUWrWXd77iXvPjI8l3qvWo7sN/h/Pqli+9dJ4Q9rmu9lwLT4EWKqlj30lQCPbhkuPiWO/obeqtlV/t3QZKgSDhI3X5mWafTKtBsGfDK6E6OHUfb6JY4K6MHq2yxNc03aQHN+RwDm+htyXtUC6K8X6ymEZOsTjH9LryRn/5G8gp6tvTH4MJ3Ze3RZ+dmB5CIiKSmEREQhFw4XFlyiEKidv8AC+orHG2km99Q3Xf0B+pSPYOv6ymLCdYjl+l283/MOS2HSvhOaLrANWEO5GzHf5DyUJ2GxDqqoNJ3ZRk+r2m+oI+pZeqh7SlfHvYfppzaVoo3dpGHKxVwu8gXRYYixsloi5XC4hEUbxHbdjCW08E1W/h/Cjdkv8ZLWP0grXWxar7YqGM/VJb1N/tU9lBIRikIYP1G3TM9EyZho3PyUtrcRjgbmlkZG3ve4Nv4X48lGKjpHje7JSQS1cn6GlrR4ki9uXNdqHo2gDs9Q+Srk7TK42v8oNz4ElSimpGRNyxsaxvc1oaPIJd6OHS8h/xb7nouf3XeHUqHigxWsP8AFmZQx+7FvP8AMG9/qHgtrguw9NTEOLeum4mWXecT3gHRv9fipAiRJXyubgZZreDRbmdT6kpTYWg3OZ8UREUBOoiLrJIGi7iGjvJAHmV1C7LQbbUXWUpcBcxuD/p9l3ob8lv11miD2uaeDgQfAixT1PMYZWyDcV1Qbo4xPqqwMvYTNyf9xu/Gfubl+pXbFJmaCOBF/NfOtXA6lqCAbPieC0/FpDmO/oVfeA4g2eFr2+y9rZG/ASC5HJ2Ycl6ZC8Yg4aOH3HS/RV1fHo8LZIiKeqpEREIRERCFq9o6ESwOBFxYg/K4ZT/X0VAyxuglI4Pjf+5juPmF9ISx5mkHgRbzVH9IOGdVVZ7aSDX52brvTKeaqZh2dT4PHUe4PRW9A+4LFO6SqE0TJG8HtDvMajlw5Lso50f4hngdETrG7T5H3P8AizeikhCwNdB2MzmcD/HRTRlkoTtRs/WPrWTwZZGhrQ0PldGIntNy6zXDMD28bgkEcFNGXsL2vYXtwv22+C5RNzVLpWMY4D4RYfdJbGGkkb1yuERRUtERYautZC3NI9sbfee4NHmV0Ak2CCbLMiiVX0kQZurpo5KuTsEbSB9xF7fENIXndT4rWWzPZQRHsac0lvEXN+bVYN2fIBeYhg/UbH/HXomTO3Rufl7qV4hisNO3NNKyIfrcBfwHE8lphtmJjlpKeWqPDPbqoh4yPH9AuuE7A08Li+S9VKTfrJ988mnTmblSVIcaaPJoLzxOQ5DM8x5Lo7R2uX1WkioquYfxp2049ymbc85pQf2tC91Lg0UZzBmZ/vyEyP8AveSRyXtRMOne7IZDgMv59bpQYAiIiYS1B9v8OyvZMBo8ZHfM0Xaebbj6VKOinF80BiJ1hfb/ALcxuPKQH7l02koOupZGgXcBmb8zdfUXHNQ/YLFOorYwTZk38J3wz2yHk8MPmtvseczUuH/c0/ce3om5mY4yFfCLHTyZmgnj2/AjQjzusi1LXBzQ4b1nyLGyIiJS4iIiEIq/6UMIzwueBqy0g8Buv9DfkrAWtx6kEkJuLgcfi1wyuHqq/aLCYe0bqw4uWvS6k0r8EgVKbGYh1NWwE7sn8M+LvZ/cB5qy5AqgraZ0Ez2Xs6NxAPynQ/0KtfDq0TwRyD87QfA/mHI3Cy23IQ7DM3Qj7jmFeO1usqIoztNiFdC61NAJ2vtlcOMbhxzjgWnTj3G/Ys7BCZn4AQPM2HNJe7CLqTLR4ttW2ElkcE1TINC2GNxaD3OktlHK5Xvwbr+oZ+JydcRd2QbouTYcTqBa9tL3XuQ3BG8h4xW4HI+vDkuG7hlkoT12LVfstjoYz71nPtzB15NWal6Noi7PVTS1cne9xa3yBzW+rkpeilHaMoFoQGD9Isf8sz1SOwbq7Pz9lgo6GOFuWKNsbe5jQ0enFZ0RV5JcblPAWRERcQiLBW18cLc0sjY2973Bo5X4rUxbWNmNqaCWo/Xl6qL/AN2S1x8oKeZBI8YmjLju5nJJL2jIlb1FrIoKmTWSVkI92Fud1uy8sgtfwYPFbCKLKLXJ+LiSfMpL2Bu8Hy/PpddBvuXdVXjtD+HqZGDQB2Zvwa7ebbwvbkrUUO6QaDSKYD9DvVzf83orjYc/Z1GA6OFvXUfnilhWZstiv4mCOT/qMDz8HjckHJ49VulV/RRjG5JCT/LcJG/I+zJB4A5Hc1aC3lOcizh9D97qhqY8DyEREUpRkREQhF1kYHAg8CLea7IuEAixQqS6RsLMVQ19vbGU/PHp6tLfJbHo8xDNFJETqw5m/K/j5OH7lJOk3COsp3OA1bvjxZo79hPkq22SxDqauMk2a/cd4P0H7spWZmgL6V8B1YcvTMc25LRRP7SMFWa4LhZJAsawzhYpYRERJQiLrLK1jS5zg1o4lxAAHxJ0Ci2IdJFMx2SEPqpOxsLSRf5jx+kFSIaaWc2jaT+bzuSHyNZ3ipWsVVWMibmke2Nve9waPMqIfjMVrP5cTKGM/mk3pPIi4+0eKy0nRvEXB9XNLVyd73ODfAC+a31clK/pIovnyDyb8R56Dmm+1c7uN55LtXdJEAcWU0clXJ2CNrst/i617eDSsMUWKVhHWOZQRHiGWdLbu1JsebfDsUto6GOFuWKNsbe5jQ0enFZkf1UMeUEYvxd8R5ZAcijs3O77vQZLQUGw9NGQ57DUSD/mTuMrifA7o8lvwERQ5ZpJTeRxPmnWsa3QIiImUpF4cdoevp5WdpbdvzN3m+oXuRLjeY3B7dQboVZ7H4p+HrYXn2Cerf8AJJuG/hcHkr7pH3aL8RunxGl+fHmvn/aXDuoqZGgWaTmb8rtfQ3HJXLsZjH4mmhkJu57LP/8AVi3H+YsV6ZBMHFkrdHD66dcvUqDXMuA5SFERWaqEREQhEREIXjxWmEkTha+l7d/eOYuF8+YpRGCeSP3HEA/Di0+RBX0eqc6UcH6qdsgGjt0+I3m/tJH0qtnb2c7X7nCx8xmOl+itKCTVik+EVvX08Una5oJ+YaO9QVnUV6O8SuySEn2Tnb4O0cORsfqUscNVgNoQdjM5vj01CsNDZYaqYsY9waXlrS4Nb7TrAnK34ngtZs/tF+MDyKeaFrbAOlaG5jrcNF76WHmtuuVDa5gYQW57jfT0XCDe914q/B4ajL10TZcvAPu5oPflOl/jZZaTD44RaKJkY/QxrfOw1WdFztHluG5twvku4Re9kRETa6iItRi+1tLS362docPyN33fa3Uc7JyOJ8rsLASfALjnBouStuihTds6ur/4KhOUmwmnNm277CwPJx8F7WbISzA/jayWa/GOI9TF4EN1d6KY6i7L57w3w1dyGnqQmhLi7gv9Fs6zaimifkMwdIeEcYMrye7JGCb+K4jr6iX2KbqW+9UOF+UMZJ+5zV68OwmGmblhiZG39Itf4k8SfiV60w58Te42/i72GnqSlAOOp5LFTxOA35M5+DQ0DwGp8yVlRFHJubpwZKKbf0GaNkoGrDlPyu4eTh+5ejooxaxmgJ4WmZ4tsyQDxaW+S3WJUQmhkjP52keB7DyNiq52axP8JWwyO0DH2eP0Oux/kCfJbLYc3a05iJzafrpyN0mRuNhC+gwVysFId3L7pty4t9CFnWsjdiaCs6RY2RERLXEREQhFEukXCOvpXWF3AXHzM3h5jMOalq89fBnjcO21x4jVRKyMvhOHUZjzGfVPQPwSAqgdmcQ6iqieTuk5XfK/dvyuDyVqyBVPtDh/UVMrODb3b8jt4eQNuSsnZ+v/ABFLE+9yW2d87d0+ovzWT21GJGMnboR9x+6v3bivWiLlZRC4RaWi2xpppxBHITIc2mRwsWC7g4kaEWPktnXUYmYWFz2g8TG8sJHdmGoHhZPPhfG4NlBbfiN3FJDg4XbmvHi201NS/wA6drD7t8zvsbcqPHb+Wo0oaKSbs6yQZWDyNvNwW5o9iaOJ2ZtMwu43fmkN+/fJ1W7DbCw0AUsSUkQ+Fhef1Gw5D/sm8MjtTby9z7KFf+F6+s/4ys6ph/5VPpyLtB55lucI2KpKWxZC1zh+eTfdfvF9ByAW8RIkr53twA4W8Giw6a+t11sLAb6nxRERQU6iIiEIiIhCKv8AbPAnRyumaLxyG5t+V54g/AnW/wAbeNgLpNC17S1wDmuFiDwIKnUNY6klxjMbx4LoNlsNgcUM9HA4m7spid80RIbf4lmqlChex2Duo3yxAl0MuWaFx/K5uj43nsdYDX8wBPYbTRemU7sTbjQ5j1/L+qoagAPNvz80RERSFHRERCEREQhVH0p4RkeyUDtLD4G72f5gvL0dV+9LCToQJG+Is13oW+SsDbvCOvpngDUtIHzDfZ6i3NU1geJGnqI5OwGzvkOjvQ38Qs5LBjilpuBy8jmP3HotBTv7SIK2HjVdVkfqLrGsG8WKcGixNpGB5eGNDyLFwaMxHcXcSsqIkkk6rqIiLiEREQhEREIRERCERcrX12PQQ6PlaD7o3j5NuRzTjI3yGzASfAIXvRQ7EekAaiGP6pP7MH9yo7V4/UTmzpXHua3dH2t4q4g2HUSZvs0eOvL3slWVw7O7QQvkkpxJ/Fj3suvDTMAeBseI+PipB+KHcqm6O9mZ/wASJnsLGtDhvAguLwW6g6gWJ1PL4W11Tve/aFsKQOjjEUZuGi18vcaKmq2MbJ5rMiIrZQUREQhEREIWCtgzxuHbbTxGoVB7VYf1FXI0CzXHO3wfrbkcw5L6DVVdKuEWLZQPZdlPyv1Hk4Ec1V1Q7Odkm4/CfqP3HqrOgksSxe3ZLEOupI7m7mfw3eLeH7cq2ig3R7iGWZ8ROkgzD5mcfNpP2qdPGqw+1YOxncBpqPX7qx0Nl1REVSuoiLsGroF0LqiyCNeWuxGGAXlkaz4E6nwbxPIJ1sL3mwGa5dZlyGqK1/SFG3SGIvPvP3R5cT6KN4htZUzaGUsafyx7g8xqeZVtBsSokzf8I8fb+EqxVhV+LwwfzJWtPu3u77Rqo5X9ILRpDEXfqkNh9rdT5hR/DtlamfVsRa0/mk3B466u5AqT4d0cxi3XSukPuxjIPucC48gFYtoKCm+a7EeH2C4SBqopX7R1E+jpSAfys3B4WHHndZ8P2PqZrHqurafzSbnk32j5K08K2VbF/KgZF+oje+43et1DgbRq4lx8h/qrKN87xhpYcI4uyHJR31bGKucM6O4wR1rnTO91t2t9N4+YU0wrZgRjciZCPg0X5248ypFFA1os1oHgF3UpmzHyZ1Mhd4DIffooElY53dWCCjDLcTbv7PADQLOiK2ZG2MYWiwUIknMoiIlriIiIQiIiEIo/tnhIqKd7e0tLefFp5OAUgWKqhzsc3vHr2eqi1kRlhc0a6jzGY6p2J+B4cvnPD6swTMk7WOBI8DvDyuFb+cOaHA3BAIPeDqFWW2OH9TVv0s1++Pq9ofcHKXbH4w11GM7w3qjkJcQBbi3U/A25LLbWjFRAydo/D7FaB2YBW+DV2Eaj2IbeU8dwy8zv06N+4/2BUYxDbmoluGkQt/Rx+86+VlV0+x55MyLDxy6arliVYdVWRwi8j2sHe4geV+PJR3EOkGFlxE10p7zuN8zqfJQaKCWofuh8rzx4uPM9nNSXDOjiaQjrXCL9I33+Q0HqrZuzaWn+c654fYZrpDW94rW4htnUzXGfqm90e75u9r1XjoMEnqTdkbnX4vOg+93H1VpYP0cwxWPVZne9Kcx5N4DyClEODNHEk+G6PTX1VlE2W1qaLCOLsumpUZ9XGzRVVh3RydOuk+mMXP3OH9lMcI2LZFYxwBp99+rvM3I5KYRU7Wey0DwCyJz/AOZJL/qJSRwbkPuob65x7oWqhwIfmcT8Bp6rYQ0rWey0D+vmsqKfBQ09P8tgHjv5lQ3yvfqUREUxNoiIhCIiIQiIiEIiIhCIiIQiIiEKvOknZZ8zRJG3M5pJAHaHe00fG4uOaq0Ur82XI7Nf2cpvfwtdfSjmgixFx8VGntHWWtpfgqCqeaC2EXa4mw4X18xdW9LUktwkaKr8L2CqZiMzRED7+ruTBr52UzwroqibYyB0h/Wco5Mbr5lT+GMNAsAPAWWRTRSPfnI/0bl1zP0TElc893Jaqg2dihbla0NHcwBg9NTzK2UcIaLNAHgF3RSoqaKLuNt47+ahOkc/vFERFISEREQhEREIRERCEREQhEREIX//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QEBIUExEWEhMVFxgXFxcVFBUVGhYUFRQVFBcXFRUYHCgeFxkjGRUVIC8gIycpLCwsGh8xNTAqNSYrLSkBCQoKDgwOGg8PGjIkHyUpLDQsLC8pKTQuMDI0LCwsLSwwLCwsKTUsKSwpKS01LCwsLCwsLCwsLCwsLCwsLCwsLP/AABEIAPoAyQMBIgACEQEDEQH/xAAcAAEAAgIDAQAAAAAAAAAAAAAABgcDBQECBAj/xABFEAABAwIDBAcGBAQEBAcBAAABAAIDBBEFEiEGIjGBBxNBUXGRoTJSYXKCkhRCYqIjM7HBssLR8DRDU4MWF3OTs9LhFf/EABsBAAEFAQEAAAAAAAAAAAAAAAACAwQFBgEH/8QAOBEAAQMCAwUGBQMDBQEAAAAAAQACAwQREiExBUFRkaETMmFxgdEiM7Hh8GLB8RQjkjRCUtLiFf/aAAwDAQACEQMRAD8AvFERCEREQhEREIRERCEREJQhEWKSqa3iVoMX25p6e4dK3N7o3nfa3/8AFGkqoozYnPgMynWRPf3QpGSsEta1vE/7/sqtxbpXe64gjt+qQ/5G/wByohiOP1FSf4krnA/lGjfANGhUc1Er+42w4n297KdHQE94q28Y6RaeC46wOcPys3zztoOZUQquleQu3Id39Tzc/aLD1Ucw7Y+omscnVt96Td8m+16Lff8Al+xsT7yOklykttutzW001J1+Kq56unabTSFx4A5dP3Kmsp4mblNdjttWVgLdWvHFpN7X7Qe0f77VLV8+bJ4n+HrIn3sCcrvlfpr4Gx5K/wCnkzNBVtSkscYib7xf6en7qurYQxwLdCsiIinqAiIiEIiIhCIiIQiIiEIiIhCIsUlS1vEhavEdp4oW3c9rR3uIH9f7XUWashhyc7Phv5JxkT36BblYpKpreLgP9+qrjF+lNguIg6Q9/st8yL+TQofiW2tTNff6sHsZoebzveqimrmk+Uyw4uy6a87KbHQOPeKt3FdsIKcb0gb4mxPg32j5KFYt0rXuIWF3xO4PLVx8woFTUUs7txjpHHjYF3mf9VIsP6P5HWMz2xDuG+7/AOo8yodRIxmdTL6DIchn1U5lNFGtXiW1lTPcPlIb7rN0emp5krBh2AT1H8uIke8d1v3HjyurCw/ZingsWx53D80m8eQOg5BbQuVPLtuOMYadnP2Hun720Ch+H9HoGs8t/wBMf93H/RSWgwmGD+VE1p9613fcdV6kVHUbQqJ++7LhuXNVySgK4RQroVYbUYf1FVI0CzXHO3wfrp4G45K4dhMY/EUkbibutZ3zN3XeovzUC6QaDNHHMBqw5HfK7Ueo/cs/RNi+SV8JOh32+jXf5DyK31FUdpDFNwyP0P7FMVLMcR8FbKIi0aoUREQhEREIRERCEWOSdreJAUY2r2zZSaFxub2a32nW4+A+P9VXmJdIk0l+ra2Md533eu6PJVb657yWwMv+omw9z6KfFROeLnJW1V4+xgJuABxJIAHM6eqiGL9J0TLhjjKe5nDm46eQKrGprZZ3DO98rjwBJd9rezkFt8O2JqJbFzRC3vfx+wa+dlDmLrXqpbDgMh7lT2UkbNVlxPb6ol9kiIfDed9zuHIBaICSd/55Xn5nu/uVPMP2FgjsZC6Z3x3W/aOPMlSCGNrBlY1rB3NAA8gqt+1qWnygZc8fzM+qkAgaBQGg2CnfYyFsI+O877Rp5lSXDtjqeHUt653fJYjk3h53W7uuFT1G16mbK9h4LmZXLdBYANHcBYeSLhFVEk6oRERcQiIiEIixVdS2KN8jjZrGuc75WguPoFDOjrpBOIuljmDWTN32BtwHRk2I1PtNNvEEdxUmOlkkidK0ZNtf1/M0h0jWuDTqVMMSohPDJGfztIHwdxafMBVngVeaaqjedMrrO+U7rx5E+StVVptjh/VVb7Ddk/iD6va/cD5q92FKHY6d2hH2P54JwcFfNJNnY13ePXgVmUT6OMX6+jYCbuYMp8WWb6tyHmpYtpTSF8YLtRkfMZLPTMwPLUREUhNIiIhCIiIQqH2+zfjpA6+gaG/LlHD6sy9Wy2yUVTEJXyOIuQWNs2xHe7Um4IOluK3nS7hFnRzgfpdz1Hrf7gtL0eYjllfCTo8Zm/M3j5t/wrN1PaR0pERsW5HyH2zWjjfjjDgphQ4dFALRRtZ8QNT4uOp816CVy4arqsLI97zd5uUpERE2hEXK82J4g2nhklkvkjaXOsLmw7gutBcQBqgmy9C5Vau2/rsQc5uG0loxoZZQOPM5Gn4XcV02po8TbhT31FQOuimbJ/AOQ9TbLZxYGgkOId4A/C1q3Zbw5rJXtaSQLXuc/Ae6jmoFiWgn6KzFHmbZM/8A6TqF0bmPyhzHuIyyEsDyAOzS+vblPBQ7ZTpUfGyJuIMdkeD1dSG6ODSWnOB7ViCCW6947Vn6TrD8FiVO5snVSBpcwghzb52ajsuHg/OnY9mOjn7Gcd4ENcNMW7P0tY8Uh04LMTN2o8Fq8Ix3Gqqapjinj6yB1nse2Ftt5zdy7NQC23HtC20PSBW0MjGYpS2jcbCaMDT47pLH99hY/A8Fjq6ltJjtNUsP8CvjaCewl4DQfuELj8xW46WsRhZh8kT3N62Qs6tmma7XtcXW4gBodr8bdqsHmOWaKMwtwyAaCzgdDmP+J8EyLta52I3HJejpLxdseFSlrweuDWMIPtCQgkt7x1eZVXT1D420tXR0srPwjGiaYjckfmOa9uzfLDqSW20FlNcf2VqqnB8OhjjzSMyF4Ja0saY3AXzEaAOAI+CsdtK0RiPKCwNyZSBYttltbha3YmYquKggDAA8l7r57u7mPEaX80t0bpn3OWQ915MBxuOtp2TRG7XDUdrHD2mO+IP9jwK1O3tBngbIBrG6x+R+n+LL5ra4Hs/BRMcyBmRrnl5GZzt4gDTMTYWAFl7KulEsb43cHtLTzHHkdVUwzsgqhJFfCDv1t/CmNvYYtVFuizF+qqHxE6PGYeLdHftJP0q4185UFU6lqWPI3on7w+U2cOYuF9CYdUCSNpBuLDXvFrg8wQea9Dp3YZS3c4XHnoellX18eYevSiIrBViIiIQiIiELSbY4T+JpJGdttPgew/cGnkqKw6sMEzJOBY4Ejw0cPK4X0c9lwQeBFvNULtvhf4etkFtHnOOZOb9wPmFWzMAlIOjx1GR5i3JW9BJdpYVZTiCARqDwPeDqF0Wp2Oruuo2Am7mbh+n2f25Vt15xVRGKUsO4qaOCxzTNY1znODWtBc4k2AaBcknsAC60tUyVjXxvD2OF2uaQQR8CFE+lnE+pwyRoNnTObEPAkvd+1hHNaHo3xSShqZMNqdCd+E9l3NDi0E9jhqPiHDiVLj2eZKUzg5gnLiBa59Lpl02GTAVk2pqJsTxQYfFM6GCJuaZzO02DjexF7ZmNAOlySt7guzcGFxzNnrS+KYBuWoe1jQLEODQTYkh1jZRKmmqIsWxdlO1pq3tJhzFo0MkbzbMbE9W7MAdN3ktBtfsrJE6nbPUOqK+odvMvmyNNmtBcdSS42FrDQ271eNpu0DKcSBrMLcgASTbEXeA8b7rKGX2u+1zc+1lsdmdoKygdU4fTU/4iUTOyk3IYAcjnFosLGzDckAfG6nGzOz1a4TuxGp6xs8ZjMAsWtDtCdAGtNrize/jotLtPRT4dijK6np3zxyMySMjB9oNDLHK05QcsbgbcQV6KOrxqulY7IyggDgSHNGYtB1Ba673afBoTNSe3YJY8DQ4AucT8V94GpGY3BKjGE4XXNtBusvH0awseyswyqY2TqZC4NcL6X6t5b2izg0gjXfXTH+iWVjJBQznqpPbp5HWBsQ4Wd7LiCBbMARb2lO6XZaGKtlrGhwllblcM27bduQ23E5G31W3VfJtV7JzLAcjYkHTFbPLz36p9tOCzC/8AAoFD0euq8MpIKt5hngLrOYWvLWlxs0m9juhnA6ZQvTgfRVS08glkc+pkBuDLbKCOByD2j8xPgpoiiu2lUkOaHWBJNh4m5tvt6pwQMyNkREVenkREQhV3tvQdXVF4GkozfUN139AeasTowxfraRrCd6O8Z+nVnmw2+hR7big6ymzjjEc30ndd/Y8lq+jLFeqqzH2St0+eO7h5tzjmFu9m1HaUrJN7DY+n/kpqoZjiIV1IuGuuLhcrTrPoiIhCIiIQirjpcwi8bJgNWmx8HWafXJ5lWOtXtJhoqKaRh7Wn+lr8uPJRKxv9vGNW5+/S6kU0mCQFVDsBiWScxHhKNPnaCR5i48lP3jVVBE90EoPB8b/3MdqPMK3YphIxr2+y4Bw8HC4WO27BZ4lG8fT7K+dkbqsOltr6irw+ka4NEjrg6mznvEYJHcACfNd8X6JXNh62CoklrmuEmeR1s5Gtm39l17EEk6jU63E7rNnoJqiGofHmmh9h13C3E6gGxsSSLrYqE3ar4Yoo4csN75DM3vysov8AThznF2/RQKu2GlxBlPVSPdQ14YBIWa3sSAd1wLXW7jpe3Yvdst0cRUcvXySuqqjskfoGkixIBJJdbS5J+FlL0UZ20ahzDGHWbwHDhfW3hdLEDAcVs0REVenkREQhERePEcZgpxeaZkXzOAJ8G8TySmsc84Wi5XCQMyvYijjNrnT6UdLJOP8AqP8A4MX3uF3eAC9UeH1UtjNUiIaXjpmhvIzPu4+LQ1SHUrmfNIb4HXkLketkgSA93NbhzgOJtfvXK8lJhMUWrWXd77iXvPjI8l3qvWo7sN/h/Pqli+9dJ4Q9rmu9lwLT4EWKqlj30lQCPbhkuPiWO/obeqtlV/t3QZKgSDhI3X5mWafTKtBsGfDK6E6OHUfb6JY4K6MHq2yxNc03aQHN+RwDm+htyXtUC6K8X6ymEZOsTjH9LryRn/5G8gp6tvTH4MJ3Ze3RZ+dmB5CIiKSmEREQhFw4XFlyiEKidv8AC+orHG2km99Q3Xf0B+pSPYOv6ymLCdYjl+l283/MOS2HSvhOaLrANWEO5GzHf5DyUJ2GxDqqoNJ3ZRk+r2m+oI+pZeqh7SlfHvYfppzaVoo3dpGHKxVwu8gXRYYixsloi5XC4hEUbxHbdjCW08E1W/h/Cjdkv8ZLWP0grXWxar7YqGM/VJb1N/tU9lBIRikIYP1G3TM9EyZho3PyUtrcRjgbmlkZG3ve4Nv4X48lGKjpHje7JSQS1cn6GlrR4ki9uXNdqHo2gDs9Q+Srk7TK42v8oNz4ElSimpGRNyxsaxvc1oaPIJd6OHS8h/xb7nouf3XeHUqHigxWsP8AFmZQx+7FvP8AMG9/qHgtrguw9NTEOLeum4mWXecT3gHRv9fipAiRJXyubgZZreDRbmdT6kpTYWg3OZ8UREUBOoiLrJIGi7iGjvJAHmV1C7LQbbUXWUpcBcxuD/p9l3ob8lv11miD2uaeDgQfAixT1PMYZWyDcV1Qbo4xPqqwMvYTNyf9xu/Gfubl+pXbFJmaCOBF/NfOtXA6lqCAbPieC0/FpDmO/oVfeA4g2eFr2+y9rZG/ASC5HJ2Ycl6ZC8Yg4aOH3HS/RV1fHo8LZIiKeqpEREIRERCFq9o6ESwOBFxYg/K4ZT/X0VAyxuglI4Pjf+5juPmF9ISx5mkHgRbzVH9IOGdVVZ7aSDX52brvTKeaqZh2dT4PHUe4PRW9A+4LFO6SqE0TJG8HtDvMajlw5Lso50f4hngdETrG7T5H3P8AizeikhCwNdB2MzmcD/HRTRlkoTtRs/WPrWTwZZGhrQ0PldGIntNy6zXDMD28bgkEcFNGXsL2vYXtwv22+C5RNzVLpWMY4D4RYfdJbGGkkb1yuERRUtERYautZC3NI9sbfee4NHmV0Ak2CCbLMiiVX0kQZurpo5KuTsEbSB9xF7fENIXndT4rWWzPZQRHsac0lvEXN+bVYN2fIBeYhg/UbH/HXomTO3Rufl7qV4hisNO3NNKyIfrcBfwHE8lphtmJjlpKeWqPDPbqoh4yPH9AuuE7A08Li+S9VKTfrJ988mnTmblSVIcaaPJoLzxOQ5DM8x5Lo7R2uX1WkioquYfxp2049ymbc85pQf2tC91Lg0UZzBmZ/vyEyP8AveSRyXtRMOne7IZDgMv59bpQYAiIiYS1B9v8OyvZMBo8ZHfM0Xaebbj6VKOinF80BiJ1hfb/ALcxuPKQH7l02koOupZGgXcBmb8zdfUXHNQ/YLFOorYwTZk38J3wz2yHk8MPmtvseczUuH/c0/ce3om5mY4yFfCLHTyZmgnj2/AjQjzusi1LXBzQ4b1nyLGyIiJS4iIiEIq/6UMIzwueBqy0g8Buv9DfkrAWtx6kEkJuLgcfi1wyuHqq/aLCYe0bqw4uWvS6k0r8EgVKbGYh1NWwE7sn8M+LvZ/cB5qy5AqgraZ0Ez2Xs6NxAPynQ/0KtfDq0TwRyD87QfA/mHI3Cy23IQ7DM3Qj7jmFeO1usqIoztNiFdC61NAJ2vtlcOMbhxzjgWnTj3G/Ys7BCZn4AQPM2HNJe7CLqTLR4ttW2ElkcE1TINC2GNxaD3OktlHK5Xvwbr+oZ+JydcRd2QbouTYcTqBa9tL3XuQ3BG8h4xW4HI+vDkuG7hlkoT12LVfstjoYz71nPtzB15NWal6Noi7PVTS1cne9xa3yBzW+rkpeilHaMoFoQGD9Isf8sz1SOwbq7Pz9lgo6GOFuWKNsbe5jQ0enFZ0RV5JcblPAWRERcQiLBW18cLc0sjY2973Bo5X4rUxbWNmNqaCWo/Xl6qL/AN2S1x8oKeZBI8YmjLju5nJJL2jIlb1FrIoKmTWSVkI92Fud1uy8sgtfwYPFbCKLKLXJ+LiSfMpL2Bu8Hy/PpddBvuXdVXjtD+HqZGDQB2Zvwa7ebbwvbkrUUO6QaDSKYD9DvVzf83orjYc/Z1GA6OFvXUfnilhWZstiv4mCOT/qMDz8HjckHJ49VulV/RRjG5JCT/LcJG/I+zJB4A5Hc1aC3lOcizh9D97qhqY8DyEREUpRkREQhF1kYHAg8CLea7IuEAixQqS6RsLMVQ19vbGU/PHp6tLfJbHo8xDNFJETqw5m/K/j5OH7lJOk3COsp3OA1bvjxZo79hPkq22SxDqauMk2a/cd4P0H7spWZmgL6V8B1YcvTMc25LRRP7SMFWa4LhZJAsawzhYpYRERJQiLrLK1jS5zg1o4lxAAHxJ0Ci2IdJFMx2SEPqpOxsLSRf5jx+kFSIaaWc2jaT+bzuSHyNZ3ipWsVVWMibmke2Nve9waPMqIfjMVrP5cTKGM/mk3pPIi4+0eKy0nRvEXB9XNLVyd73ODfAC+a31clK/pIovnyDyb8R56Dmm+1c7uN55LtXdJEAcWU0clXJ2CNrst/i617eDSsMUWKVhHWOZQRHiGWdLbu1JsebfDsUto6GOFuWKNsbe5jQ0enFZkf1UMeUEYvxd8R5ZAcijs3O77vQZLQUGw9NGQ57DUSD/mTuMrifA7o8lvwERQ5ZpJTeRxPmnWsa3QIiImUpF4cdoevp5WdpbdvzN3m+oXuRLjeY3B7dQboVZ7H4p+HrYXn2Cerf8AJJuG/hcHkr7pH3aL8RunxGl+fHmvn/aXDuoqZGgWaTmb8rtfQ3HJXLsZjH4mmhkJu57LP/8AVi3H+YsV6ZBMHFkrdHD66dcvUqDXMuA5SFERWaqEREQhEREIXjxWmEkTha+l7d/eOYuF8+YpRGCeSP3HEA/Di0+RBX0eqc6UcH6qdsgGjt0+I3m/tJH0qtnb2c7X7nCx8xmOl+itKCTVik+EVvX08Una5oJ+YaO9QVnUV6O8SuySEn2Tnb4O0cORsfqUscNVgNoQdjM5vj01CsNDZYaqYsY9waXlrS4Nb7TrAnK34ngtZs/tF+MDyKeaFrbAOlaG5jrcNF76WHmtuuVDa5gYQW57jfT0XCDe914q/B4ajL10TZcvAPu5oPflOl/jZZaTD44RaKJkY/QxrfOw1WdFztHluG5twvku4Re9kRETa6iItRi+1tLS362docPyN33fa3Uc7JyOJ8rsLASfALjnBouStuihTds6ur/4KhOUmwmnNm277CwPJx8F7WbISzA/jayWa/GOI9TF4EN1d6KY6i7L57w3w1dyGnqQmhLi7gv9Fs6zaimifkMwdIeEcYMrye7JGCb+K4jr6iX2KbqW+9UOF+UMZJ+5zV68OwmGmblhiZG39Itf4k8SfiV60w58Te42/i72GnqSlAOOp5LFTxOA35M5+DQ0DwGp8yVlRFHJubpwZKKbf0GaNkoGrDlPyu4eTh+5ejooxaxmgJ4WmZ4tsyQDxaW+S3WJUQmhkjP52keB7DyNiq52axP8JWwyO0DH2eP0Oux/kCfJbLYc3a05iJzafrpyN0mRuNhC+gwVysFId3L7pty4t9CFnWsjdiaCs6RY2RERLXEREQhFEukXCOvpXWF3AXHzM3h5jMOalq89fBnjcO21x4jVRKyMvhOHUZjzGfVPQPwSAqgdmcQ6iqieTuk5XfK/dvyuDyVqyBVPtDh/UVMrODb3b8jt4eQNuSsnZ+v/ABFLE+9yW2d87d0+ovzWT21GJGMnboR9x+6v3bivWiLlZRC4RaWi2xpppxBHITIc2mRwsWC7g4kaEWPktnXUYmYWFz2g8TG8sJHdmGoHhZPPhfG4NlBbfiN3FJDg4XbmvHi201NS/wA6drD7t8zvsbcqPHb+Wo0oaKSbs6yQZWDyNvNwW5o9iaOJ2ZtMwu43fmkN+/fJ1W7DbCw0AUsSUkQ+Fhef1Gw5D/sm8MjtTby9z7KFf+F6+s/4ys6ph/5VPpyLtB55lucI2KpKWxZC1zh+eTfdfvF9ByAW8RIkr53twA4W8Giw6a+t11sLAb6nxRERQU6iIiEIiIhCKv8AbPAnRyumaLxyG5t+V54g/AnW/wAbeNgLpNC17S1wDmuFiDwIKnUNY6klxjMbx4LoNlsNgcUM9HA4m7spid80RIbf4lmqlChex2Duo3yxAl0MuWaFx/K5uj43nsdYDX8wBPYbTRemU7sTbjQ5j1/L+qoagAPNvz80RERSFHRERCEREQhVH0p4RkeyUDtLD4G72f5gvL0dV+9LCToQJG+Is13oW+SsDbvCOvpngDUtIHzDfZ6i3NU1geJGnqI5OwGzvkOjvQ38Qs5LBjilpuBy8jmP3HotBTv7SIK2HjVdVkfqLrGsG8WKcGixNpGB5eGNDyLFwaMxHcXcSsqIkkk6rqIiLiEREQhEREIRERCERcrX12PQQ6PlaD7o3j5NuRzTjI3yGzASfAIXvRQ7EekAaiGP6pP7MH9yo7V4/UTmzpXHua3dH2t4q4g2HUSZvs0eOvL3slWVw7O7QQvkkpxJ/Fj3suvDTMAeBseI+PipB+KHcqm6O9mZ/wASJnsLGtDhvAguLwW6g6gWJ1PL4W11Tve/aFsKQOjjEUZuGi18vcaKmq2MbJ5rMiIrZQUREQhEREIWCtgzxuHbbTxGoVB7VYf1FXI0CzXHO3wfrbkcw5L6DVVdKuEWLZQPZdlPyv1Hk4Ec1V1Q7Odkm4/CfqP3HqrOgksSxe3ZLEOupI7m7mfw3eLeH7cq2ig3R7iGWZ8ROkgzD5mcfNpP2qdPGqw+1YOxncBpqPX7qx0Nl1REVSuoiLsGroF0LqiyCNeWuxGGAXlkaz4E6nwbxPIJ1sL3mwGa5dZlyGqK1/SFG3SGIvPvP3R5cT6KN4htZUzaGUsafyx7g8xqeZVtBsSokzf8I8fb+EqxVhV+LwwfzJWtPu3u77Rqo5X9ILRpDEXfqkNh9rdT5hR/DtlamfVsRa0/mk3B466u5AqT4d0cxi3XSukPuxjIPucC48gFYtoKCm+a7EeH2C4SBqopX7R1E+jpSAfys3B4WHHndZ8P2PqZrHqurafzSbnk32j5K08K2VbF/KgZF+oje+43et1DgbRq4lx8h/qrKN87xhpYcI4uyHJR31bGKucM6O4wR1rnTO91t2t9N4+YU0wrZgRjciZCPg0X5248ypFFA1os1oHgF3UpmzHyZ1Mhd4DIffooElY53dWCCjDLcTbv7PADQLOiK2ZG2MYWiwUIknMoiIlriIiIQiIiEIo/tnhIqKd7e0tLefFp5OAUgWKqhzsc3vHr2eqi1kRlhc0a6jzGY6p2J+B4cvnPD6swTMk7WOBI8DvDyuFb+cOaHA3BAIPeDqFWW2OH9TVv0s1++Pq9ofcHKXbH4w11GM7w3qjkJcQBbi3U/A25LLbWjFRAydo/D7FaB2YBW+DV2Eaj2IbeU8dwy8zv06N+4/2BUYxDbmoluGkQt/Rx+86+VlV0+x55MyLDxy6arliVYdVWRwi8j2sHe4geV+PJR3EOkGFlxE10p7zuN8zqfJQaKCWofuh8rzx4uPM9nNSXDOjiaQjrXCL9I33+Q0HqrZuzaWn+c654fYZrpDW94rW4htnUzXGfqm90e75u9r1XjoMEnqTdkbnX4vOg+93H1VpYP0cwxWPVZne9Kcx5N4DyClEODNHEk+G6PTX1VlE2W1qaLCOLsumpUZ9XGzRVVh3RydOuk+mMXP3OH9lMcI2LZFYxwBp99+rvM3I5KYRU7Wey0DwCyJz/AOZJL/qJSRwbkPuob65x7oWqhwIfmcT8Bp6rYQ0rWey0D+vmsqKfBQ09P8tgHjv5lQ3yvfqUREUxNoiIhCIiIQiIiEIiIhCIiIQiIiEKvOknZZ8zRJG3M5pJAHaHe00fG4uOaq0Ur82XI7Nf2cpvfwtdfSjmgixFx8VGntHWWtpfgqCqeaC2EXa4mw4X18xdW9LUktwkaKr8L2CqZiMzRED7+ruTBr52UzwroqibYyB0h/Wco5Mbr5lT+GMNAsAPAWWRTRSPfnI/0bl1zP0TElc893Jaqg2dihbla0NHcwBg9NTzK2UcIaLNAHgF3RSoqaKLuNt47+ahOkc/vFERFISEREQhEREIRERCEREQhEREIX//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p:txBody>
          <a:bodyPr/>
          <a:lstStyle/>
          <a:p>
            <a:pPr marL="0" indent="0">
              <a:buNone/>
            </a:pPr>
            <a:r>
              <a:rPr lang="en-US" dirty="0" smtClean="0"/>
              <a:t>Recovery begins when the event occurs</a:t>
            </a:r>
          </a:p>
          <a:p>
            <a:r>
              <a:rPr lang="en-US" dirty="0" smtClean="0"/>
              <a:t>Goal: Restoring normalcy to the community and your agency.</a:t>
            </a:r>
          </a:p>
          <a:p>
            <a:r>
              <a:rPr lang="en-US" dirty="0" smtClean="0"/>
              <a:t>Long-term: includes restoring economic activity and community rebuilding .</a:t>
            </a:r>
          </a:p>
          <a:p>
            <a:r>
              <a:rPr lang="en-US" dirty="0" smtClean="0"/>
              <a:t>Local, state and federal economic assistance.</a:t>
            </a:r>
          </a:p>
          <a:p>
            <a:r>
              <a:rPr lang="en-US" dirty="0" smtClean="0"/>
              <a:t>Mental health. </a:t>
            </a: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20</a:t>
            </a:fld>
            <a:endParaRPr lang="en-US"/>
          </a:p>
        </p:txBody>
      </p:sp>
      <p:pic>
        <p:nvPicPr>
          <p:cNvPr id="2050" name="Picture 2" descr="C:\Users\wsetter\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173" y="4620578"/>
            <a:ext cx="5182838" cy="1300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wsetter\Desktop\imagesCAQRPP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478" y="5364480"/>
            <a:ext cx="1937364" cy="1207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wsetter\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357" y="4900613"/>
            <a:ext cx="1780971" cy="12334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setter\Desktop\murra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820" y="3901440"/>
            <a:ext cx="1898770"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wsetter\Desktop\wildfire5n-8-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480" y="2430779"/>
            <a:ext cx="2159848" cy="1470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History of Incident Command System (ICS)</a:t>
            </a:r>
            <a:endParaRPr lang="en-US" dirty="0"/>
          </a:p>
        </p:txBody>
      </p:sp>
      <p:sp>
        <p:nvSpPr>
          <p:cNvPr id="3" name="Content Placeholder 2"/>
          <p:cNvSpPr>
            <a:spLocks noGrp="1"/>
          </p:cNvSpPr>
          <p:nvPr>
            <p:ph idx="1"/>
          </p:nvPr>
        </p:nvSpPr>
        <p:spPr>
          <a:xfrm>
            <a:off x="455613" y="1600200"/>
            <a:ext cx="6425247" cy="4525963"/>
          </a:xfrm>
        </p:spPr>
        <p:txBody>
          <a:bodyPr/>
          <a:lstStyle/>
          <a:p>
            <a:r>
              <a:rPr lang="en-US" dirty="0" smtClean="0"/>
              <a:t>Military Reorganization Act of 1920</a:t>
            </a:r>
          </a:p>
          <a:p>
            <a:pPr lvl="1"/>
            <a:r>
              <a:rPr lang="en-US" dirty="0" smtClean="0"/>
              <a:t>Post WW1 due to cumbersome bureaucratic structure</a:t>
            </a:r>
            <a:endParaRPr lang="en-US" dirty="0"/>
          </a:p>
          <a:p>
            <a:r>
              <a:rPr lang="en-US" dirty="0" smtClean="0"/>
              <a:t>Early 1970s – </a:t>
            </a:r>
            <a:r>
              <a:rPr lang="en-US" dirty="0" err="1" smtClean="0"/>
              <a:t>Firescope</a:t>
            </a:r>
            <a:endParaRPr lang="en-US" dirty="0" smtClean="0"/>
          </a:p>
          <a:p>
            <a:pPr lvl="1"/>
            <a:r>
              <a:rPr lang="en-US" dirty="0" smtClean="0"/>
              <a:t>Multi-state wildfire incident management</a:t>
            </a:r>
            <a:endParaRPr lang="en-US" dirty="0"/>
          </a:p>
          <a:p>
            <a:r>
              <a:rPr lang="en-US" dirty="0" smtClean="0"/>
              <a:t>Never received much attention in other public safety disciplines.</a:t>
            </a:r>
          </a:p>
          <a:p>
            <a:pPr lvl="1"/>
            <a:r>
              <a:rPr lang="en-US" dirty="0" smtClean="0"/>
              <a:t>1993 WTC attack</a:t>
            </a:r>
          </a:p>
          <a:p>
            <a:pPr lvl="1"/>
            <a:r>
              <a:rPr lang="en-US" dirty="0" smtClean="0"/>
              <a:t>1995 </a:t>
            </a:r>
            <a:r>
              <a:rPr lang="en-US" dirty="0" err="1" smtClean="0"/>
              <a:t>Murrah</a:t>
            </a:r>
            <a:r>
              <a:rPr lang="en-US" dirty="0" smtClean="0"/>
              <a:t> Building, Oklahoma City</a:t>
            </a:r>
          </a:p>
          <a:p>
            <a:pPr lvl="1"/>
            <a:r>
              <a:rPr lang="en-US" dirty="0" smtClean="0"/>
              <a:t>2001 9/11</a:t>
            </a:r>
          </a:p>
          <a:p>
            <a:pPr lvl="1"/>
            <a:r>
              <a:rPr lang="en-US" dirty="0" smtClean="0"/>
              <a:t>2005 Katrina</a:t>
            </a:r>
          </a:p>
          <a:p>
            <a:pPr lvl="1"/>
            <a:endParaRPr lang="en-US" dirty="0" smtClean="0"/>
          </a:p>
          <a:p>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21</a:t>
            </a:fld>
            <a:endParaRPr lang="en-US" dirty="0"/>
          </a:p>
        </p:txBody>
      </p:sp>
      <p:pic>
        <p:nvPicPr>
          <p:cNvPr id="3075" name="Picture 3" descr="C:\Users\wsetter\Desktop\wwc-bomb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140" y="3332480"/>
            <a:ext cx="1451188" cy="16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a:t>
            </a:r>
            <a:endParaRPr lang="en-US" dirty="0"/>
          </a:p>
        </p:txBody>
      </p:sp>
      <p:sp>
        <p:nvSpPr>
          <p:cNvPr id="3" name="Content Placeholder 2"/>
          <p:cNvSpPr>
            <a:spLocks noGrp="1"/>
          </p:cNvSpPr>
          <p:nvPr>
            <p:ph idx="1"/>
          </p:nvPr>
        </p:nvSpPr>
        <p:spPr/>
        <p:txBody>
          <a:bodyPr/>
          <a:lstStyle/>
          <a:p>
            <a:r>
              <a:rPr lang="en-US" sz="2000" dirty="0" smtClean="0"/>
              <a:t>Is part of a process, not a standalone system</a:t>
            </a:r>
          </a:p>
          <a:p>
            <a:r>
              <a:rPr lang="en-US" sz="2000" dirty="0" smtClean="0"/>
              <a:t>Is not how we normally do business</a:t>
            </a:r>
          </a:p>
          <a:p>
            <a:pPr lvl="1"/>
            <a:r>
              <a:rPr lang="en-US" sz="2000" dirty="0" smtClean="0"/>
              <a:t>an organizational framework to assist with the management of a critical incident or event</a:t>
            </a:r>
          </a:p>
          <a:p>
            <a:r>
              <a:rPr lang="en-US" sz="2000" dirty="0" smtClean="0"/>
              <a:t>It is a team effort intended to delegate specific responsibilities to key people to be coordinated by an incident commander</a:t>
            </a:r>
          </a:p>
          <a:p>
            <a:r>
              <a:rPr lang="en-US" sz="2000" dirty="0" smtClean="0"/>
              <a:t>It is scalable-the structure grows with the complexity of the incident</a:t>
            </a:r>
          </a:p>
          <a:p>
            <a:r>
              <a:rPr lang="en-US" sz="2000" dirty="0" smtClean="0"/>
              <a:t>Must be flexible-individuals may wear different and perhaps multiple hats</a:t>
            </a:r>
          </a:p>
          <a:p>
            <a:r>
              <a:rPr lang="en-US" sz="2000" dirty="0"/>
              <a:t>Must </a:t>
            </a:r>
            <a:r>
              <a:rPr lang="en-US" sz="2000" dirty="0" smtClean="0"/>
              <a:t>practiced </a:t>
            </a:r>
            <a:r>
              <a:rPr lang="en-US" sz="2000" dirty="0"/>
              <a:t>to be applied under the stress of a real event</a:t>
            </a:r>
          </a:p>
          <a:p>
            <a:r>
              <a:rPr lang="en-US" sz="2000" dirty="0"/>
              <a:t>Is a preplanning tool-can be used before a </a:t>
            </a:r>
            <a:r>
              <a:rPr lang="en-US" sz="2000" dirty="0" smtClean="0"/>
              <a:t>scheduled </a:t>
            </a:r>
            <a:r>
              <a:rPr lang="en-US" sz="2000" dirty="0"/>
              <a:t>event takes place</a:t>
            </a:r>
          </a:p>
          <a:p>
            <a:r>
              <a:rPr lang="en-US" sz="2000" dirty="0"/>
              <a:t>Designed </a:t>
            </a:r>
            <a:r>
              <a:rPr lang="en-US" sz="2000" dirty="0" smtClean="0"/>
              <a:t>for </a:t>
            </a:r>
            <a:r>
              <a:rPr lang="en-US" sz="2000" dirty="0"/>
              <a:t>first responders </a:t>
            </a:r>
            <a:endParaRPr lang="en-US" sz="2000" dirty="0" smtClean="0"/>
          </a:p>
          <a:p>
            <a:r>
              <a:rPr lang="en-US" sz="2000" dirty="0" smtClean="0"/>
              <a:t>Mutual aid requires training </a:t>
            </a:r>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22</a:t>
            </a:fld>
            <a:endParaRPr lang="en-US"/>
          </a:p>
        </p:txBody>
      </p:sp>
      <p:pic>
        <p:nvPicPr>
          <p:cNvPr id="6" name="Picture 2" descr="C:\Users\wsetter\Desktop\ICS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472" y="144780"/>
            <a:ext cx="3088641" cy="1737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spect="1" noChangeArrowheads="1"/>
          </p:cNvSpPr>
          <p:nvPr>
            <p:ph type="title"/>
          </p:nvPr>
        </p:nvSpPr>
        <p:spPr/>
        <p:txBody>
          <a:bodyPr/>
          <a:lstStyle/>
          <a:p>
            <a:pPr eaLnBrk="1" hangingPunct="1"/>
            <a:r>
              <a:rPr lang="en-US" dirty="0" smtClean="0"/>
              <a:t>Incident Management Team</a:t>
            </a:r>
          </a:p>
        </p:txBody>
      </p:sp>
      <p:sp>
        <p:nvSpPr>
          <p:cNvPr id="329732" name="AutoShape 4"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3276600"/>
            <a:ext cx="1676400" cy="533400"/>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Safety</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3" name="AutoShape 5"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2700338"/>
            <a:ext cx="1676400" cy="533400"/>
          </a:xfrm>
          <a:prstGeom prst="cube">
            <a:avLst>
              <a:gd name="adj" fmla="val 11014"/>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Liaison</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4" name="AutoShape 6"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2133600"/>
            <a:ext cx="1676400" cy="533400"/>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Public Information</a:t>
            </a:r>
          </a:p>
          <a:p>
            <a:pPr algn="ctr">
              <a:lnSpc>
                <a:spcPct val="85000"/>
              </a:lnSpc>
              <a:defRPr/>
            </a:pPr>
            <a:r>
              <a:rPr lang="en-US" sz="1300" b="1" dirty="0">
                <a:solidFill>
                  <a:srgbClr val="1D3B59"/>
                </a:solidFill>
                <a:cs typeface="+mn-cs"/>
              </a:rPr>
              <a:t>Officer</a:t>
            </a:r>
          </a:p>
        </p:txBody>
      </p:sp>
      <p:cxnSp>
        <p:nvCxnSpPr>
          <p:cNvPr id="52230" name="AutoShape 7"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CxnSpPr>
            <a:cxnSpLocks noChangeShapeType="1"/>
          </p:cNvCxnSpPr>
          <p:nvPr/>
        </p:nvCxnSpPr>
        <p:spPr bwMode="auto">
          <a:xfrm rot="-5400000">
            <a:off x="4664075" y="1638300"/>
            <a:ext cx="44450" cy="5302250"/>
          </a:xfrm>
          <a:prstGeom prst="bentConnector3">
            <a:avLst>
              <a:gd name="adj1" fmla="val 614287"/>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2231" name="Line 8"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4648200" y="1905000"/>
            <a:ext cx="0" cy="2133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2" name="Line 9"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4648200" y="1905000"/>
            <a:ext cx="0" cy="21336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2233" name="AutoShape 10"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CxnSpPr>
            <a:cxnSpLocks noChangeShapeType="1"/>
            <a:stCxn id="329732" idx="2"/>
            <a:endCxn id="329734" idx="2"/>
          </p:cNvCxnSpPr>
          <p:nvPr/>
        </p:nvCxnSpPr>
        <p:spPr bwMode="auto">
          <a:xfrm rot="10800000" flipH="1">
            <a:off x="5638800" y="2430463"/>
            <a:ext cx="1588" cy="1135062"/>
          </a:xfrm>
          <a:prstGeom prst="bentConnector3">
            <a:avLst>
              <a:gd name="adj1" fmla="val -14400005"/>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2234" name="Line 11"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H="1">
            <a:off x="4648200" y="2971800"/>
            <a:ext cx="76200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5" name="Line 12"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3810000" y="4038600"/>
            <a:ext cx="0" cy="228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6" name="Line 13"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5562600" y="4038600"/>
            <a:ext cx="0" cy="228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745" name="AutoShape 17"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3810000" y="1676400"/>
            <a:ext cx="1676400" cy="533400"/>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Incident</a:t>
            </a:r>
          </a:p>
          <a:p>
            <a:pPr algn="ctr">
              <a:lnSpc>
                <a:spcPct val="85000"/>
              </a:lnSpc>
              <a:defRPr/>
            </a:pPr>
            <a:r>
              <a:rPr lang="en-US" sz="1300" b="1" dirty="0">
                <a:solidFill>
                  <a:srgbClr val="1D3B59"/>
                </a:solidFill>
                <a:cs typeface="+mn-cs"/>
              </a:rPr>
              <a:t>Commander</a:t>
            </a:r>
            <a:endParaRPr lang="en-US" sz="1300" b="1" dirty="0">
              <a:solidFill>
                <a:srgbClr val="000000"/>
              </a:solidFill>
              <a:cs typeface="+mn-cs"/>
            </a:endParaRPr>
          </a:p>
        </p:txBody>
      </p:sp>
      <p:sp>
        <p:nvSpPr>
          <p:cNvPr id="329746" name="AutoShape 18"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12192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Operations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7" name="AutoShape 19"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29718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Planning</a:t>
            </a:r>
          </a:p>
          <a:p>
            <a:pPr algn="ctr">
              <a:lnSpc>
                <a:spcPct val="85000"/>
              </a:lnSpc>
              <a:defRPr/>
            </a:pPr>
            <a:r>
              <a:rPr lang="en-US" sz="1300" b="1" dirty="0">
                <a:solidFill>
                  <a:srgbClr val="FFFFFF"/>
                </a:solidFill>
                <a:cs typeface="+mn-cs"/>
              </a:rPr>
              <a:t>Section</a:t>
            </a:r>
          </a:p>
        </p:txBody>
      </p:sp>
      <p:sp>
        <p:nvSpPr>
          <p:cNvPr id="329748" name="AutoShape 20"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47244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Logistics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9" name="AutoShape 21"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64770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Finance/Admin</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52242" name="Rectangle 22"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632604" y="1552755"/>
            <a:ext cx="7848600" cy="4238445"/>
          </a:xfrm>
          <a:prstGeom prst="rect">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2600"/>
          </a:p>
        </p:txBody>
      </p:sp>
      <p:sp>
        <p:nvSpPr>
          <p:cNvPr id="24" name="TextBox 23"/>
          <p:cNvSpPr txBox="1"/>
          <p:nvPr/>
        </p:nvSpPr>
        <p:spPr>
          <a:xfrm>
            <a:off x="3048000" y="4876801"/>
            <a:ext cx="3276600" cy="3385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t>Incident Management Team</a:t>
            </a:r>
          </a:p>
        </p:txBody>
      </p:sp>
      <p:sp>
        <p:nvSpPr>
          <p:cNvPr id="25" name="Rectangle 24"/>
          <p:cNvSpPr/>
          <p:nvPr/>
        </p:nvSpPr>
        <p:spPr>
          <a:xfrm>
            <a:off x="1066800" y="2286000"/>
            <a:ext cx="3124200" cy="101600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en-US" sz="2000" b="1" dirty="0">
                <a:solidFill>
                  <a:srgbClr val="FF0000"/>
                </a:solidFill>
              </a:rPr>
              <a:t>Incident Management Team = Command and General Staff Members</a:t>
            </a:r>
          </a:p>
        </p:txBody>
      </p:sp>
      <p:sp>
        <p:nvSpPr>
          <p:cNvPr id="2" name="Slide Number Placeholder 1"/>
          <p:cNvSpPr>
            <a:spLocks noGrp="1"/>
          </p:cNvSpPr>
          <p:nvPr>
            <p:ph type="sldNum" sz="quarter" idx="12"/>
          </p:nvPr>
        </p:nvSpPr>
        <p:spPr/>
        <p:txBody>
          <a:bodyPr/>
          <a:lstStyle/>
          <a:p>
            <a:fld id="{F013E6F1-D256-477C-B251-BD0A4AB70D75}" type="slidenum">
              <a:rPr lang="en-US" smtClean="0"/>
              <a:pPr/>
              <a:t>23</a:t>
            </a:fld>
            <a:endParaRPr lang="en-US"/>
          </a:p>
        </p:txBody>
      </p:sp>
    </p:spTree>
    <p:extLst>
      <p:ext uri="{BB962C8B-B14F-4D97-AF65-F5344CB8AC3E}">
        <p14:creationId xmlns:p14="http://schemas.microsoft.com/office/powerpoint/2010/main" val="111255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type="title"/>
          </p:nvPr>
        </p:nvSpPr>
        <p:spPr>
          <a:xfrm>
            <a:off x="455613" y="274638"/>
            <a:ext cx="8226425" cy="622509"/>
          </a:xfrm>
        </p:spPr>
        <p:txBody>
          <a:bodyPr/>
          <a:lstStyle/>
          <a:p>
            <a:pPr eaLnBrk="1" hangingPunct="1"/>
            <a:r>
              <a:rPr lang="en-US" dirty="0" smtClean="0"/>
              <a:t>Who Does What?</a:t>
            </a:r>
          </a:p>
        </p:txBody>
      </p:sp>
      <p:grpSp>
        <p:nvGrpSpPr>
          <p:cNvPr id="53251" name="Group 24" descr="An organization chart.  The Incident Commander connects below to the Operations Section, the Planning Section, the Logistics Section, and the Finance and Administration Section."/>
          <p:cNvGrpSpPr>
            <a:grpSpLocks/>
          </p:cNvGrpSpPr>
          <p:nvPr/>
        </p:nvGrpSpPr>
        <p:grpSpPr bwMode="auto">
          <a:xfrm>
            <a:off x="1752600" y="1981200"/>
            <a:ext cx="6934200" cy="1676400"/>
            <a:chOff x="1104" y="1248"/>
            <a:chExt cx="4368" cy="1056"/>
          </a:xfrm>
        </p:grpSpPr>
        <p:cxnSp>
          <p:nvCxnSpPr>
            <p:cNvPr id="331779" name="AutoShape 3"/>
            <p:cNvCxnSpPr>
              <a:cxnSpLocks noChangeShapeType="1"/>
            </p:cNvCxnSpPr>
            <p:nvPr/>
          </p:nvCxnSpPr>
          <p:spPr bwMode="auto">
            <a:xfrm rot="16200000">
              <a:off x="3274" y="360"/>
              <a:ext cx="28" cy="3340"/>
            </a:xfrm>
            <a:prstGeom prst="bentConnector3">
              <a:avLst>
                <a:gd name="adj1" fmla="val 614287"/>
              </a:avLst>
            </a:prstGeom>
            <a:noFill/>
            <a:ln w="22225">
              <a:solidFill>
                <a:schemeClr val="accent6"/>
              </a:solidFill>
              <a:miter lim="800000"/>
              <a:headEnd/>
              <a:tailEnd/>
            </a:ln>
            <a:effectLst/>
          </p:spPr>
        </p:cxnSp>
        <p:sp>
          <p:nvSpPr>
            <p:cNvPr id="331780" name="Line 4"/>
            <p:cNvSpPr>
              <a:spLocks noChangeShapeType="1"/>
            </p:cNvSpPr>
            <p:nvPr/>
          </p:nvSpPr>
          <p:spPr bwMode="auto">
            <a:xfrm flipV="1">
              <a:off x="3264" y="1392"/>
              <a:ext cx="0" cy="480"/>
            </a:xfrm>
            <a:prstGeom prst="line">
              <a:avLst/>
            </a:prstGeom>
            <a:noFill/>
            <a:ln w="22225">
              <a:solidFill>
                <a:schemeClr val="bg1"/>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1" name="Line 5"/>
            <p:cNvSpPr>
              <a:spLocks noChangeShapeType="1"/>
            </p:cNvSpPr>
            <p:nvPr/>
          </p:nvSpPr>
          <p:spPr bwMode="auto">
            <a:xfrm flipV="1">
              <a:off x="3264" y="1488"/>
              <a:ext cx="0" cy="384"/>
            </a:xfrm>
            <a:prstGeom prst="line">
              <a:avLst/>
            </a:prstGeom>
            <a:noFill/>
            <a:ln w="2857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2" name="Line 6"/>
            <p:cNvSpPr>
              <a:spLocks noChangeShapeType="1"/>
            </p:cNvSpPr>
            <p:nvPr/>
          </p:nvSpPr>
          <p:spPr bwMode="auto">
            <a:xfrm flipV="1">
              <a:off x="2736" y="1872"/>
              <a:ext cx="0" cy="144"/>
            </a:xfrm>
            <a:prstGeom prst="line">
              <a:avLst/>
            </a:prstGeom>
            <a:noFill/>
            <a:ln w="2222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3" name="Line 7"/>
            <p:cNvSpPr>
              <a:spLocks noChangeShapeType="1"/>
            </p:cNvSpPr>
            <p:nvPr/>
          </p:nvSpPr>
          <p:spPr bwMode="auto">
            <a:xfrm flipV="1">
              <a:off x="3840" y="1872"/>
              <a:ext cx="0" cy="144"/>
            </a:xfrm>
            <a:prstGeom prst="line">
              <a:avLst/>
            </a:prstGeom>
            <a:noFill/>
            <a:ln w="2222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4" name="AutoShape 8" descr="Organizational Chart top level:  Box showing the Incident Commander with the four sectionss, Operations, Planning, Logistics and Finance/Admin below."/>
            <p:cNvSpPr>
              <a:spLocks noChangeArrowheads="1"/>
            </p:cNvSpPr>
            <p:nvPr/>
          </p:nvSpPr>
          <p:spPr bwMode="auto">
            <a:xfrm>
              <a:off x="2736" y="1248"/>
              <a:ext cx="1056" cy="336"/>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Incident</a:t>
              </a:r>
            </a:p>
            <a:p>
              <a:pPr algn="ctr">
                <a:lnSpc>
                  <a:spcPct val="85000"/>
                </a:lnSpc>
                <a:defRPr/>
              </a:pPr>
              <a:r>
                <a:rPr lang="en-US" sz="1300" b="1" dirty="0">
                  <a:solidFill>
                    <a:schemeClr val="accent6"/>
                  </a:solidFill>
                  <a:cs typeface="+mn-cs"/>
                </a:rPr>
                <a:t>Commander</a:t>
              </a:r>
            </a:p>
          </p:txBody>
        </p:sp>
        <p:sp>
          <p:nvSpPr>
            <p:cNvPr id="331785" name="AutoShape 9"/>
            <p:cNvSpPr>
              <a:spLocks noChangeArrowheads="1"/>
            </p:cNvSpPr>
            <p:nvPr/>
          </p:nvSpPr>
          <p:spPr bwMode="auto">
            <a:xfrm>
              <a:off x="1104"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Operations</a:t>
              </a:r>
            </a:p>
            <a:p>
              <a:pPr algn="ctr">
                <a:lnSpc>
                  <a:spcPct val="85000"/>
                </a:lnSpc>
                <a:defRPr/>
              </a:pPr>
              <a:r>
                <a:rPr lang="en-US" sz="1300" b="1" dirty="0">
                  <a:solidFill>
                    <a:schemeClr val="accent6"/>
                  </a:solidFill>
                  <a:cs typeface="+mn-cs"/>
                </a:rPr>
                <a:t>Section</a:t>
              </a:r>
            </a:p>
          </p:txBody>
        </p:sp>
        <p:sp>
          <p:nvSpPr>
            <p:cNvPr id="331786" name="AutoShape 10"/>
            <p:cNvSpPr>
              <a:spLocks noChangeArrowheads="1"/>
            </p:cNvSpPr>
            <p:nvPr/>
          </p:nvSpPr>
          <p:spPr bwMode="auto">
            <a:xfrm>
              <a:off x="2208"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Planning</a:t>
              </a:r>
            </a:p>
            <a:p>
              <a:pPr algn="ctr">
                <a:lnSpc>
                  <a:spcPct val="85000"/>
                </a:lnSpc>
                <a:defRPr/>
              </a:pPr>
              <a:r>
                <a:rPr lang="en-US" sz="1300" b="1" dirty="0">
                  <a:solidFill>
                    <a:schemeClr val="accent6"/>
                  </a:solidFill>
                  <a:cs typeface="+mn-cs"/>
                </a:rPr>
                <a:t>Section</a:t>
              </a:r>
            </a:p>
          </p:txBody>
        </p:sp>
        <p:sp>
          <p:nvSpPr>
            <p:cNvPr id="331787" name="AutoShape 11"/>
            <p:cNvSpPr>
              <a:spLocks noChangeArrowheads="1"/>
            </p:cNvSpPr>
            <p:nvPr/>
          </p:nvSpPr>
          <p:spPr bwMode="auto">
            <a:xfrm>
              <a:off x="3312"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Logistics</a:t>
              </a:r>
            </a:p>
            <a:p>
              <a:pPr algn="ctr">
                <a:lnSpc>
                  <a:spcPct val="85000"/>
                </a:lnSpc>
                <a:defRPr/>
              </a:pPr>
              <a:r>
                <a:rPr lang="en-US" sz="1300" b="1" dirty="0">
                  <a:solidFill>
                    <a:schemeClr val="accent6"/>
                  </a:solidFill>
                  <a:cs typeface="+mn-cs"/>
                </a:rPr>
                <a:t>Section</a:t>
              </a:r>
            </a:p>
          </p:txBody>
        </p:sp>
        <p:sp>
          <p:nvSpPr>
            <p:cNvPr id="331788" name="AutoShape 12"/>
            <p:cNvSpPr>
              <a:spLocks noChangeArrowheads="1"/>
            </p:cNvSpPr>
            <p:nvPr/>
          </p:nvSpPr>
          <p:spPr bwMode="auto">
            <a:xfrm>
              <a:off x="4416"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Finance/Admin</a:t>
              </a:r>
            </a:p>
            <a:p>
              <a:pPr algn="ctr">
                <a:lnSpc>
                  <a:spcPct val="85000"/>
                </a:lnSpc>
                <a:defRPr/>
              </a:pPr>
              <a:r>
                <a:rPr lang="en-US" sz="1300" b="1" dirty="0">
                  <a:solidFill>
                    <a:schemeClr val="accent6"/>
                  </a:solidFill>
                  <a:cs typeface="+mn-cs"/>
                </a:rPr>
                <a:t>Section</a:t>
              </a:r>
            </a:p>
          </p:txBody>
        </p:sp>
      </p:grpSp>
      <p:sp>
        <p:nvSpPr>
          <p:cNvPr id="331789" name="Rectangle 13" descr="Organizational Chart 1st level:  Box showing what Incident Commander does.  He/she commands by overall responsibility for the incident.  Sets objectives."/>
          <p:cNvSpPr>
            <a:spLocks noChangeArrowheads="1"/>
          </p:cNvSpPr>
          <p:nvPr/>
        </p:nvSpPr>
        <p:spPr bwMode="auto">
          <a:xfrm>
            <a:off x="609600" y="1143000"/>
            <a:ext cx="3124200" cy="1295400"/>
          </a:xfrm>
          <a:prstGeom prst="rect">
            <a:avLst/>
          </a:prstGeom>
          <a:noFill/>
          <a:ln w="9525">
            <a:solidFill>
              <a:schemeClr val="accent6"/>
            </a:solidFill>
            <a:miter lim="800000"/>
            <a:headEnd/>
            <a:tailEnd/>
          </a:ln>
          <a:effectLst/>
        </p:spPr>
        <p:txBody>
          <a:bodyPr anchor="ctr"/>
          <a:lstStyle/>
          <a:p>
            <a:pPr>
              <a:defRPr/>
            </a:pPr>
            <a:r>
              <a:rPr lang="en-US" b="1" u="sng" dirty="0">
                <a:solidFill>
                  <a:srgbClr val="FF0000"/>
                </a:solidFill>
                <a:cs typeface="+mn-cs"/>
              </a:rPr>
              <a:t>Command</a:t>
            </a:r>
            <a:r>
              <a:rPr lang="en-US" b="1" dirty="0">
                <a:solidFill>
                  <a:srgbClr val="FF0000"/>
                </a:solidFill>
                <a:cs typeface="+mn-cs"/>
              </a:rPr>
              <a:t>:  </a:t>
            </a:r>
            <a:r>
              <a:rPr lang="en-US" b="1" dirty="0">
                <a:solidFill>
                  <a:schemeClr val="accent6"/>
                </a:solidFill>
                <a:cs typeface="+mn-cs"/>
              </a:rPr>
              <a:t>Overall responsibility for the incident.  Sets objectives.</a:t>
            </a:r>
          </a:p>
          <a:p>
            <a:pPr>
              <a:defRPr/>
            </a:pPr>
            <a:endParaRPr lang="en-US" dirty="0">
              <a:solidFill>
                <a:schemeClr val="accent6"/>
              </a:solidFill>
              <a:latin typeface="Tahoma" pitchFamily="34" charset="0"/>
              <a:cs typeface="+mn-cs"/>
            </a:endParaRPr>
          </a:p>
        </p:txBody>
      </p:sp>
      <p:sp>
        <p:nvSpPr>
          <p:cNvPr id="331791" name="Line 15"/>
          <p:cNvSpPr>
            <a:spLocks noChangeShapeType="1"/>
          </p:cNvSpPr>
          <p:nvPr/>
        </p:nvSpPr>
        <p:spPr bwMode="auto">
          <a:xfrm>
            <a:off x="3733800" y="1981200"/>
            <a:ext cx="5334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2" name="Text Box 16" descr="Organizational Chart 2nd level:  Box showing what Operations Section  does.  Develops the tactical organization and directs all resources to carry out the Incident Action Plan."/>
          <p:cNvSpPr txBox="1">
            <a:spLocks noChangeArrowheads="1"/>
          </p:cNvSpPr>
          <p:nvPr/>
        </p:nvSpPr>
        <p:spPr bwMode="auto">
          <a:xfrm>
            <a:off x="388938" y="4038600"/>
            <a:ext cx="3268662" cy="1524000"/>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Operations</a:t>
            </a:r>
            <a:r>
              <a:rPr lang="en-US" b="1" dirty="0">
                <a:solidFill>
                  <a:srgbClr val="FF0000"/>
                </a:solidFill>
                <a:cs typeface="+mn-cs"/>
              </a:rPr>
              <a:t>:  </a:t>
            </a:r>
            <a:r>
              <a:rPr lang="en-US" b="1" dirty="0">
                <a:solidFill>
                  <a:schemeClr val="accent6"/>
                </a:solidFill>
                <a:cs typeface="+mn-cs"/>
              </a:rPr>
              <a:t>Develops the tactical organization and directs all resources to carry out the Incident Action Plan.</a:t>
            </a:r>
          </a:p>
        </p:txBody>
      </p:sp>
      <p:sp>
        <p:nvSpPr>
          <p:cNvPr id="331793" name="Line 17"/>
          <p:cNvSpPr>
            <a:spLocks noChangeShapeType="1"/>
          </p:cNvSpPr>
          <p:nvPr/>
        </p:nvSpPr>
        <p:spPr bwMode="auto">
          <a:xfrm flipV="1">
            <a:off x="1143000" y="3505200"/>
            <a:ext cx="533400" cy="5334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4" name="Text Box 18" descr="Organizational Chart 2nd level:  Box showing what Planning  Section  does.  Develops the  Incident Action Plan to accomplish the objectives."/>
          <p:cNvSpPr txBox="1">
            <a:spLocks noChangeArrowheads="1"/>
          </p:cNvSpPr>
          <p:nvPr/>
        </p:nvSpPr>
        <p:spPr bwMode="auto">
          <a:xfrm>
            <a:off x="3854450" y="4040188"/>
            <a:ext cx="2438400" cy="1471612"/>
          </a:xfrm>
          <a:prstGeom prst="rect">
            <a:avLst/>
          </a:prstGeom>
          <a:noFill/>
          <a:ln w="9525">
            <a:solidFill>
              <a:schemeClr val="accent6"/>
            </a:solidFill>
            <a:miter lim="800000"/>
            <a:headEnd/>
            <a:tailEnd/>
          </a:ln>
          <a:effectLst/>
        </p:spPr>
        <p:txBody>
          <a:bodyPr/>
          <a:lstStyle/>
          <a:p>
            <a:pPr>
              <a:defRPr/>
            </a:pPr>
            <a:r>
              <a:rPr lang="en-US" b="1" u="sng" dirty="0">
                <a:solidFill>
                  <a:srgbClr val="FF0000"/>
                </a:solidFill>
                <a:cs typeface="+mn-cs"/>
              </a:rPr>
              <a:t>Planning</a:t>
            </a:r>
            <a:r>
              <a:rPr lang="en-US" b="1" dirty="0">
                <a:solidFill>
                  <a:srgbClr val="FF0000"/>
                </a:solidFill>
                <a:cs typeface="+mn-cs"/>
              </a:rPr>
              <a:t>:  </a:t>
            </a:r>
            <a:r>
              <a:rPr lang="en-US" b="1" dirty="0">
                <a:solidFill>
                  <a:schemeClr val="accent6"/>
                </a:solidFill>
                <a:cs typeface="+mn-cs"/>
              </a:rPr>
              <a:t>Develops the Incident Action Plan to accomplish the objectives. </a:t>
            </a:r>
          </a:p>
        </p:txBody>
      </p:sp>
      <p:sp>
        <p:nvSpPr>
          <p:cNvPr id="331795" name="Line 19"/>
          <p:cNvSpPr>
            <a:spLocks noChangeShapeType="1"/>
          </p:cNvSpPr>
          <p:nvPr/>
        </p:nvSpPr>
        <p:spPr bwMode="auto">
          <a:xfrm flipH="1" flipV="1">
            <a:off x="4343400" y="3733800"/>
            <a:ext cx="2286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6" name="Text Box 20" descr="Organizational Chart 2nd level:  Box showing what Finance/Admin Section  does.  Monitors costs related to the incident.  Provides overall fiscal guidance."/>
          <p:cNvSpPr txBox="1">
            <a:spLocks noChangeArrowheads="1"/>
          </p:cNvSpPr>
          <p:nvPr/>
        </p:nvSpPr>
        <p:spPr bwMode="auto">
          <a:xfrm>
            <a:off x="6172200" y="990600"/>
            <a:ext cx="2667000" cy="1477963"/>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Finance/Admin</a:t>
            </a:r>
            <a:r>
              <a:rPr lang="en-US" b="1" dirty="0">
                <a:solidFill>
                  <a:srgbClr val="FF0000"/>
                </a:solidFill>
                <a:cs typeface="+mn-cs"/>
              </a:rPr>
              <a:t>: </a:t>
            </a:r>
            <a:r>
              <a:rPr lang="en-US" b="1" dirty="0">
                <a:solidFill>
                  <a:schemeClr val="accent6"/>
                </a:solidFill>
                <a:cs typeface="+mn-cs"/>
              </a:rPr>
              <a:t>Monitors costs related to the incident.  Provides overall fiscal guidance.</a:t>
            </a:r>
          </a:p>
        </p:txBody>
      </p:sp>
      <p:sp>
        <p:nvSpPr>
          <p:cNvPr id="331797" name="Line 21"/>
          <p:cNvSpPr>
            <a:spLocks noChangeShapeType="1"/>
          </p:cNvSpPr>
          <p:nvPr/>
        </p:nvSpPr>
        <p:spPr bwMode="auto">
          <a:xfrm>
            <a:off x="7620000" y="2466975"/>
            <a:ext cx="609600" cy="6096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8" name="Text Box 22" descr="Organizational Chart 2nd level:  Box showing what Logistics  Section  does.    Provides resources and all other services needed to support the incident."/>
          <p:cNvSpPr txBox="1">
            <a:spLocks noChangeArrowheads="1"/>
          </p:cNvSpPr>
          <p:nvPr/>
        </p:nvSpPr>
        <p:spPr bwMode="auto">
          <a:xfrm>
            <a:off x="6477000" y="4038600"/>
            <a:ext cx="2438400" cy="1477963"/>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Logistics</a:t>
            </a:r>
            <a:r>
              <a:rPr lang="en-US" b="1" dirty="0">
                <a:solidFill>
                  <a:srgbClr val="FF0000"/>
                </a:solidFill>
                <a:cs typeface="+mn-cs"/>
              </a:rPr>
              <a:t>:  </a:t>
            </a:r>
            <a:r>
              <a:rPr lang="en-US" b="1" dirty="0">
                <a:solidFill>
                  <a:schemeClr val="accent6"/>
                </a:solidFill>
                <a:cs typeface="+mn-cs"/>
              </a:rPr>
              <a:t>Provides resources and all other services needed to support the incident.</a:t>
            </a:r>
          </a:p>
        </p:txBody>
      </p:sp>
      <p:sp>
        <p:nvSpPr>
          <p:cNvPr id="331799" name="Line 23"/>
          <p:cNvSpPr>
            <a:spLocks noChangeShapeType="1"/>
          </p:cNvSpPr>
          <p:nvPr/>
        </p:nvSpPr>
        <p:spPr bwMode="auto">
          <a:xfrm flipH="1" flipV="1">
            <a:off x="6477000" y="3733800"/>
            <a:ext cx="3048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2" name="Slide Number Placeholder 1"/>
          <p:cNvSpPr>
            <a:spLocks noGrp="1"/>
          </p:cNvSpPr>
          <p:nvPr>
            <p:ph type="sldNum" sz="quarter" idx="12"/>
          </p:nvPr>
        </p:nvSpPr>
        <p:spPr/>
        <p:txBody>
          <a:bodyPr/>
          <a:lstStyle/>
          <a:p>
            <a:fld id="{73460BF7-74BA-456D-A23A-142DBA9F4861}" type="slidenum">
              <a:rPr lang="en-US" smtClean="0"/>
              <a:pPr/>
              <a:t>24</a:t>
            </a:fld>
            <a:endParaRPr lang="en-US"/>
          </a:p>
        </p:txBody>
      </p:sp>
    </p:spTree>
    <p:extLst>
      <p:ext uri="{BB962C8B-B14F-4D97-AF65-F5344CB8AC3E}">
        <p14:creationId xmlns:p14="http://schemas.microsoft.com/office/powerpoint/2010/main" val="27309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spect="1" noChangeArrowheads="1"/>
          </p:cNvSpPr>
          <p:nvPr>
            <p:ph type="title"/>
          </p:nvPr>
        </p:nvSpPr>
        <p:spPr>
          <a:xfrm>
            <a:off x="685800" y="6096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b="0" dirty="0"/>
              <a:t>Functional Responsibilities</a:t>
            </a:r>
          </a:p>
        </p:txBody>
      </p:sp>
      <p:sp>
        <p:nvSpPr>
          <p:cNvPr id="424963" name="Rectangle 3"/>
          <p:cNvSpPr>
            <a:spLocks noGrp="1" noChangeArrowheads="1"/>
          </p:cNvSpPr>
          <p:nvPr>
            <p:ph type="body" sz="half" idx="1"/>
          </p:nvPr>
        </p:nvSpPr>
        <p:spPr>
          <a:xfrm>
            <a:off x="762000" y="1731963"/>
            <a:ext cx="3810000" cy="415607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nSpc>
                <a:spcPct val="90000"/>
              </a:lnSpc>
              <a:buFont typeface="Monotype Sorts" pitchFamily="2" charset="2"/>
              <a:buNone/>
            </a:pPr>
            <a:r>
              <a:rPr lang="en-US" sz="2200" dirty="0">
                <a:effectLst>
                  <a:outerShdw blurRad="38100" dist="38100" dir="2700000" algn="tl">
                    <a:srgbClr val="000000"/>
                  </a:outerShdw>
                </a:effectLst>
              </a:rPr>
              <a:t>Command</a:t>
            </a:r>
          </a:p>
          <a:p>
            <a:pPr marL="342900" indent="-342900">
              <a:lnSpc>
                <a:spcPct val="90000"/>
              </a:lnSpc>
              <a:buFont typeface="Monotype Sorts" pitchFamily="2" charset="2"/>
              <a:buNone/>
            </a:pPr>
            <a:endParaRPr lang="en-US" sz="2200" dirty="0">
              <a:solidFill>
                <a:srgbClr val="FFFF66"/>
              </a:solidFill>
              <a:effectLst>
                <a:outerShdw blurRad="38100" dist="38100" dir="2700000" algn="tl">
                  <a:srgbClr val="000000"/>
                </a:outerShdw>
              </a:effectLst>
            </a:endParaRPr>
          </a:p>
          <a:p>
            <a:pPr marL="342900" indent="-342900">
              <a:lnSpc>
                <a:spcPct val="90000"/>
              </a:lnSpc>
              <a:buFont typeface="Monotype Sorts" pitchFamily="2" charset="2"/>
              <a:buNone/>
            </a:pPr>
            <a:r>
              <a:rPr lang="en-US" sz="2200" dirty="0">
                <a:effectLst>
                  <a:outerShdw blurRad="38100" dist="38100" dir="2700000" algn="tl">
                    <a:srgbClr val="000000"/>
                  </a:outerShdw>
                </a:effectLst>
              </a:rPr>
              <a:t>Operations</a:t>
            </a:r>
          </a:p>
          <a:p>
            <a:pPr marL="342900" indent="-342900">
              <a:lnSpc>
                <a:spcPct val="90000"/>
              </a:lnSpc>
              <a:buFont typeface="Monotype Sorts" pitchFamily="2" charset="2"/>
              <a:buNone/>
            </a:pPr>
            <a:endParaRPr lang="en-US" sz="2200" dirty="0">
              <a:solidFill>
                <a:srgbClr val="FFFF66"/>
              </a:solidFill>
              <a:effectLst>
                <a:outerShdw blurRad="38100" dist="38100" dir="2700000" algn="tl">
                  <a:srgbClr val="000000"/>
                </a:outerShdw>
              </a:effectLst>
            </a:endParaRPr>
          </a:p>
          <a:p>
            <a:pPr marL="342900" indent="-342900">
              <a:lnSpc>
                <a:spcPct val="90000"/>
              </a:lnSpc>
              <a:buFont typeface="Monotype Sorts" pitchFamily="2" charset="2"/>
              <a:buNone/>
            </a:pPr>
            <a:r>
              <a:rPr lang="en-US" sz="2200" dirty="0">
                <a:effectLst>
                  <a:outerShdw blurRad="38100" dist="38100" dir="2700000" algn="tl">
                    <a:srgbClr val="000000"/>
                  </a:outerShdw>
                </a:effectLst>
              </a:rPr>
              <a:t>Planning</a:t>
            </a:r>
          </a:p>
          <a:p>
            <a:pPr marL="342900" indent="-342900">
              <a:lnSpc>
                <a:spcPct val="90000"/>
              </a:lnSpc>
              <a:buFont typeface="Monotype Sorts" pitchFamily="2" charset="2"/>
              <a:buNone/>
            </a:pPr>
            <a:endParaRPr lang="en-US" sz="2200" dirty="0">
              <a:solidFill>
                <a:srgbClr val="FFFF66"/>
              </a:solidFill>
              <a:effectLst>
                <a:outerShdw blurRad="38100" dist="38100" dir="2700000" algn="tl">
                  <a:srgbClr val="000000"/>
                </a:outerShdw>
              </a:effectLst>
            </a:endParaRPr>
          </a:p>
          <a:p>
            <a:pPr marL="342900" indent="-342900">
              <a:lnSpc>
                <a:spcPct val="90000"/>
              </a:lnSpc>
              <a:buFont typeface="Monotype Sorts" pitchFamily="2" charset="2"/>
              <a:buNone/>
            </a:pPr>
            <a:endParaRPr lang="en-US" sz="2200" dirty="0">
              <a:solidFill>
                <a:srgbClr val="FFFF66"/>
              </a:solidFill>
              <a:effectLst>
                <a:outerShdw blurRad="38100" dist="38100" dir="2700000" algn="tl">
                  <a:srgbClr val="000000"/>
                </a:outerShdw>
              </a:effectLst>
            </a:endParaRPr>
          </a:p>
          <a:p>
            <a:pPr marL="342900" indent="-342900">
              <a:lnSpc>
                <a:spcPct val="90000"/>
              </a:lnSpc>
              <a:buFont typeface="Monotype Sorts" pitchFamily="2" charset="2"/>
              <a:buNone/>
            </a:pPr>
            <a:r>
              <a:rPr lang="en-US" sz="2200" dirty="0">
                <a:effectLst>
                  <a:outerShdw blurRad="38100" dist="38100" dir="2700000" algn="tl">
                    <a:srgbClr val="000000"/>
                  </a:outerShdw>
                </a:effectLst>
              </a:rPr>
              <a:t>Logistics</a:t>
            </a:r>
          </a:p>
          <a:p>
            <a:pPr marL="342900" indent="-342900">
              <a:lnSpc>
                <a:spcPct val="90000"/>
              </a:lnSpc>
              <a:buFont typeface="Monotype Sorts" pitchFamily="2" charset="2"/>
              <a:buNone/>
            </a:pPr>
            <a:endParaRPr lang="en-US" sz="2200" dirty="0">
              <a:solidFill>
                <a:srgbClr val="FFFF66"/>
              </a:solidFill>
              <a:effectLst>
                <a:outerShdw blurRad="38100" dist="38100" dir="2700000" algn="tl">
                  <a:srgbClr val="000000"/>
                </a:outerShdw>
              </a:effectLst>
            </a:endParaRPr>
          </a:p>
          <a:p>
            <a:pPr marL="342900" indent="-342900">
              <a:lnSpc>
                <a:spcPct val="90000"/>
              </a:lnSpc>
              <a:buFont typeface="Monotype Sorts" pitchFamily="2" charset="2"/>
              <a:buNone/>
            </a:pPr>
            <a:r>
              <a:rPr lang="en-US" sz="2200" dirty="0">
                <a:effectLst>
                  <a:outerShdw blurRad="38100" dist="38100" dir="2700000" algn="tl">
                    <a:srgbClr val="000000"/>
                  </a:outerShdw>
                </a:effectLst>
              </a:rPr>
              <a:t>Finance /Administration</a:t>
            </a:r>
          </a:p>
        </p:txBody>
      </p:sp>
      <p:sp>
        <p:nvSpPr>
          <p:cNvPr id="424964" name="Rectangle 4"/>
          <p:cNvSpPr>
            <a:spLocks noGrp="1" noChangeArrowheads="1"/>
          </p:cNvSpPr>
          <p:nvPr>
            <p:ph type="body" sz="half" idx="2"/>
          </p:nvPr>
        </p:nvSpPr>
        <p:spPr>
          <a:xfrm>
            <a:off x="4572000" y="1631950"/>
            <a:ext cx="3987800" cy="43561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nSpc>
                <a:spcPct val="90000"/>
              </a:lnSpc>
              <a:buFont typeface="Monotype Sorts" pitchFamily="2" charset="2"/>
              <a:buChar char="4"/>
            </a:pPr>
            <a:r>
              <a:rPr lang="en-US" sz="2200" dirty="0">
                <a:solidFill>
                  <a:srgbClr val="FF0000"/>
                </a:solidFill>
              </a:rPr>
              <a:t>In charge of all the stuff</a:t>
            </a:r>
          </a:p>
          <a:p>
            <a:pPr marL="342900" indent="-342900">
              <a:lnSpc>
                <a:spcPct val="90000"/>
              </a:lnSpc>
              <a:buFont typeface="Monotype Sorts" pitchFamily="2" charset="2"/>
              <a:buChar char="4"/>
            </a:pPr>
            <a:endParaRPr lang="en-US" sz="2200" dirty="0">
              <a:solidFill>
                <a:srgbClr val="FFFFFF"/>
              </a:solidFill>
            </a:endParaRPr>
          </a:p>
          <a:p>
            <a:pPr marL="342900" indent="-342900">
              <a:lnSpc>
                <a:spcPct val="90000"/>
              </a:lnSpc>
              <a:buFont typeface="Monotype Sorts" pitchFamily="2" charset="2"/>
              <a:buChar char="4"/>
            </a:pPr>
            <a:r>
              <a:rPr lang="en-US" sz="2200" dirty="0">
                <a:solidFill>
                  <a:srgbClr val="FF0000"/>
                </a:solidFill>
              </a:rPr>
              <a:t>Do stuff</a:t>
            </a:r>
          </a:p>
          <a:p>
            <a:pPr marL="342900" indent="-342900">
              <a:lnSpc>
                <a:spcPct val="90000"/>
              </a:lnSpc>
              <a:buFont typeface="Monotype Sorts" pitchFamily="2" charset="2"/>
              <a:buChar char="4"/>
            </a:pPr>
            <a:endParaRPr lang="en-US" sz="2200" dirty="0">
              <a:solidFill>
                <a:srgbClr val="FFFFFF"/>
              </a:solidFill>
            </a:endParaRPr>
          </a:p>
          <a:p>
            <a:pPr marL="342900" indent="-342900">
              <a:lnSpc>
                <a:spcPct val="90000"/>
              </a:lnSpc>
              <a:buFont typeface="Monotype Sorts" pitchFamily="2" charset="2"/>
              <a:buChar char="4"/>
            </a:pPr>
            <a:r>
              <a:rPr lang="en-US" sz="2200" dirty="0">
                <a:solidFill>
                  <a:srgbClr val="FF0000"/>
                </a:solidFill>
              </a:rPr>
              <a:t>Keep track of what stuff has been, is being done and may have to be done</a:t>
            </a:r>
          </a:p>
          <a:p>
            <a:pPr marL="342900" indent="-342900">
              <a:lnSpc>
                <a:spcPct val="90000"/>
              </a:lnSpc>
              <a:buFont typeface="Monotype Sorts" pitchFamily="2" charset="2"/>
              <a:buChar char="4"/>
            </a:pPr>
            <a:endParaRPr lang="en-US" sz="2200" dirty="0">
              <a:solidFill>
                <a:srgbClr val="FFFFFF"/>
              </a:solidFill>
            </a:endParaRPr>
          </a:p>
          <a:p>
            <a:pPr marL="342900" indent="-342900">
              <a:lnSpc>
                <a:spcPct val="90000"/>
              </a:lnSpc>
              <a:buFont typeface="Monotype Sorts" pitchFamily="2" charset="2"/>
              <a:buChar char="4"/>
            </a:pPr>
            <a:r>
              <a:rPr lang="en-US" sz="2200" dirty="0">
                <a:solidFill>
                  <a:srgbClr val="FF0000"/>
                </a:solidFill>
              </a:rPr>
              <a:t>Get stuff</a:t>
            </a:r>
          </a:p>
          <a:p>
            <a:pPr marL="342900" indent="-342900">
              <a:lnSpc>
                <a:spcPct val="90000"/>
              </a:lnSpc>
              <a:buFont typeface="Monotype Sorts" pitchFamily="2" charset="2"/>
              <a:buChar char="4"/>
            </a:pPr>
            <a:endParaRPr lang="en-US" sz="2200" dirty="0">
              <a:solidFill>
                <a:srgbClr val="FFFFFF"/>
              </a:solidFill>
            </a:endParaRPr>
          </a:p>
          <a:p>
            <a:pPr marL="342900" indent="-342900">
              <a:lnSpc>
                <a:spcPct val="90000"/>
              </a:lnSpc>
              <a:buFont typeface="Monotype Sorts" pitchFamily="2" charset="2"/>
              <a:buChar char="4"/>
            </a:pPr>
            <a:r>
              <a:rPr lang="en-US" sz="2200" dirty="0">
                <a:solidFill>
                  <a:srgbClr val="FF0000"/>
                </a:solidFill>
              </a:rPr>
              <a:t>Pay for all the stuff</a:t>
            </a:r>
          </a:p>
        </p:txBody>
      </p:sp>
      <p:sp>
        <p:nvSpPr>
          <p:cNvPr id="424970" name="Rectangle 10"/>
          <p:cNvSpPr>
            <a:spLocks noChangeArrowheads="1"/>
          </p:cNvSpPr>
          <p:nvPr/>
        </p:nvSpPr>
        <p:spPr bwMode="auto">
          <a:xfrm>
            <a:off x="7848600" y="6172200"/>
            <a:ext cx="10668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endParaRPr lang="en-US" sz="1800">
              <a:latin typeface="Times New Roman" pitchFamily="18" charset="0"/>
            </a:endParaRPr>
          </a:p>
        </p:txBody>
      </p:sp>
    </p:spTree>
    <p:extLst>
      <p:ext uri="{BB962C8B-B14F-4D97-AF65-F5344CB8AC3E}">
        <p14:creationId xmlns:p14="http://schemas.microsoft.com/office/powerpoint/2010/main" val="364845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4964">
                                            <p:txEl>
                                              <p:pRg st="0" end="0"/>
                                            </p:txEl>
                                          </p:spTgt>
                                        </p:tgtEl>
                                        <p:attrNameLst>
                                          <p:attrName>style.visibility</p:attrName>
                                        </p:attrNameLst>
                                      </p:cBhvr>
                                      <p:to>
                                        <p:strVal val="visible"/>
                                      </p:to>
                                    </p:set>
                                    <p:animEffect transition="in" filter="wipe(down)">
                                      <p:cBhvr>
                                        <p:cTn id="7" dur="290">
                                          <p:stCondLst>
                                            <p:cond delay="0"/>
                                          </p:stCondLst>
                                        </p:cTn>
                                        <p:tgtEl>
                                          <p:spTgt spid="424964">
                                            <p:txEl>
                                              <p:pRg st="0" end="0"/>
                                            </p:txEl>
                                          </p:spTgt>
                                        </p:tgtEl>
                                      </p:cBhvr>
                                    </p:animEffect>
                                    <p:anim calcmode="lin" valueType="num">
                                      <p:cBhvr>
                                        <p:cTn id="8" dur="911" tmFilter="0,0; 0.14,0.36; 0.43,0.73; 0.71,0.91; 1.0,1.0">
                                          <p:stCondLst>
                                            <p:cond delay="0"/>
                                          </p:stCondLst>
                                        </p:cTn>
                                        <p:tgtEl>
                                          <p:spTgt spid="424964">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24964">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24964">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24964">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24964">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424964">
                                            <p:txEl>
                                              <p:pRg st="0" end="0"/>
                                            </p:txEl>
                                          </p:spTgt>
                                        </p:tgtEl>
                                      </p:cBhvr>
                                      <p:to x="100000" y="60000"/>
                                    </p:animScale>
                                    <p:animScale>
                                      <p:cBhvr>
                                        <p:cTn id="14" dur="83" decel="50000">
                                          <p:stCondLst>
                                            <p:cond delay="338"/>
                                          </p:stCondLst>
                                        </p:cTn>
                                        <p:tgtEl>
                                          <p:spTgt spid="424964">
                                            <p:txEl>
                                              <p:pRg st="0" end="0"/>
                                            </p:txEl>
                                          </p:spTgt>
                                        </p:tgtEl>
                                      </p:cBhvr>
                                      <p:to x="100000" y="100000"/>
                                    </p:animScale>
                                    <p:animScale>
                                      <p:cBhvr>
                                        <p:cTn id="15" dur="13">
                                          <p:stCondLst>
                                            <p:cond delay="656"/>
                                          </p:stCondLst>
                                        </p:cTn>
                                        <p:tgtEl>
                                          <p:spTgt spid="424964">
                                            <p:txEl>
                                              <p:pRg st="0" end="0"/>
                                            </p:txEl>
                                          </p:spTgt>
                                        </p:tgtEl>
                                      </p:cBhvr>
                                      <p:to x="100000" y="80000"/>
                                    </p:animScale>
                                    <p:animScale>
                                      <p:cBhvr>
                                        <p:cTn id="16" dur="83" decel="50000">
                                          <p:stCondLst>
                                            <p:cond delay="669"/>
                                          </p:stCondLst>
                                        </p:cTn>
                                        <p:tgtEl>
                                          <p:spTgt spid="424964">
                                            <p:txEl>
                                              <p:pRg st="0" end="0"/>
                                            </p:txEl>
                                          </p:spTgt>
                                        </p:tgtEl>
                                      </p:cBhvr>
                                      <p:to x="100000" y="100000"/>
                                    </p:animScale>
                                    <p:animScale>
                                      <p:cBhvr>
                                        <p:cTn id="17" dur="13">
                                          <p:stCondLst>
                                            <p:cond delay="821"/>
                                          </p:stCondLst>
                                        </p:cTn>
                                        <p:tgtEl>
                                          <p:spTgt spid="424964">
                                            <p:txEl>
                                              <p:pRg st="0" end="0"/>
                                            </p:txEl>
                                          </p:spTgt>
                                        </p:tgtEl>
                                      </p:cBhvr>
                                      <p:to x="100000" y="90000"/>
                                    </p:animScale>
                                    <p:animScale>
                                      <p:cBhvr>
                                        <p:cTn id="18" dur="83" decel="50000">
                                          <p:stCondLst>
                                            <p:cond delay="834"/>
                                          </p:stCondLst>
                                        </p:cTn>
                                        <p:tgtEl>
                                          <p:spTgt spid="424964">
                                            <p:txEl>
                                              <p:pRg st="0" end="0"/>
                                            </p:txEl>
                                          </p:spTgt>
                                        </p:tgtEl>
                                      </p:cBhvr>
                                      <p:to x="100000" y="100000"/>
                                    </p:animScale>
                                    <p:animScale>
                                      <p:cBhvr>
                                        <p:cTn id="19" dur="13">
                                          <p:stCondLst>
                                            <p:cond delay="904"/>
                                          </p:stCondLst>
                                        </p:cTn>
                                        <p:tgtEl>
                                          <p:spTgt spid="424964">
                                            <p:txEl>
                                              <p:pRg st="0" end="0"/>
                                            </p:txEl>
                                          </p:spTgt>
                                        </p:tgtEl>
                                      </p:cBhvr>
                                      <p:to x="100000" y="95000"/>
                                    </p:animScale>
                                    <p:animScale>
                                      <p:cBhvr>
                                        <p:cTn id="20" dur="83" decel="50000">
                                          <p:stCondLst>
                                            <p:cond delay="917"/>
                                          </p:stCondLst>
                                        </p:cTn>
                                        <p:tgtEl>
                                          <p:spTgt spid="424964">
                                            <p:txEl>
                                              <p:pRg st="0" end="0"/>
                                            </p:txEl>
                                          </p:spTgt>
                                        </p:tgtEl>
                                      </p:cBhvr>
                                      <p:to x="100000" y="100000"/>
                                    </p:animScale>
                                  </p:childTnLst>
                                </p:cTn>
                              </p:par>
                            </p:childTnLst>
                          </p:cTn>
                        </p:par>
                        <p:par>
                          <p:cTn id="21" fill="hold" nodeType="afterGroup">
                            <p:stCondLst>
                              <p:cond delay="1000"/>
                            </p:stCondLst>
                            <p:childTnLst>
                              <p:par>
                                <p:cTn id="22" presetID="26" presetClass="entr" presetSubtype="0" fill="hold" nodeType="afterEffect">
                                  <p:stCondLst>
                                    <p:cond delay="0"/>
                                  </p:stCondLst>
                                  <p:childTnLst>
                                    <p:set>
                                      <p:cBhvr>
                                        <p:cTn id="23" dur="1" fill="hold">
                                          <p:stCondLst>
                                            <p:cond delay="0"/>
                                          </p:stCondLst>
                                        </p:cTn>
                                        <p:tgtEl>
                                          <p:spTgt spid="424964">
                                            <p:txEl>
                                              <p:pRg st="2" end="2"/>
                                            </p:txEl>
                                          </p:spTgt>
                                        </p:tgtEl>
                                        <p:attrNameLst>
                                          <p:attrName>style.visibility</p:attrName>
                                        </p:attrNameLst>
                                      </p:cBhvr>
                                      <p:to>
                                        <p:strVal val="visible"/>
                                      </p:to>
                                    </p:set>
                                    <p:animEffect transition="in" filter="wipe(down)">
                                      <p:cBhvr>
                                        <p:cTn id="24" dur="290">
                                          <p:stCondLst>
                                            <p:cond delay="0"/>
                                          </p:stCondLst>
                                        </p:cTn>
                                        <p:tgtEl>
                                          <p:spTgt spid="424964">
                                            <p:txEl>
                                              <p:pRg st="2" end="2"/>
                                            </p:txEl>
                                          </p:spTgt>
                                        </p:tgtEl>
                                      </p:cBhvr>
                                    </p:animEffect>
                                    <p:anim calcmode="lin" valueType="num">
                                      <p:cBhvr>
                                        <p:cTn id="25" dur="911" tmFilter="0,0; 0.14,0.36; 0.43,0.73; 0.71,0.91; 1.0,1.0">
                                          <p:stCondLst>
                                            <p:cond delay="0"/>
                                          </p:stCondLst>
                                        </p:cTn>
                                        <p:tgtEl>
                                          <p:spTgt spid="424964">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24964">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24964">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24964">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24964">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424964">
                                            <p:txEl>
                                              <p:pRg st="2" end="2"/>
                                            </p:txEl>
                                          </p:spTgt>
                                        </p:tgtEl>
                                      </p:cBhvr>
                                      <p:to x="100000" y="60000"/>
                                    </p:animScale>
                                    <p:animScale>
                                      <p:cBhvr>
                                        <p:cTn id="31" dur="83" decel="50000">
                                          <p:stCondLst>
                                            <p:cond delay="338"/>
                                          </p:stCondLst>
                                        </p:cTn>
                                        <p:tgtEl>
                                          <p:spTgt spid="424964">
                                            <p:txEl>
                                              <p:pRg st="2" end="2"/>
                                            </p:txEl>
                                          </p:spTgt>
                                        </p:tgtEl>
                                      </p:cBhvr>
                                      <p:to x="100000" y="100000"/>
                                    </p:animScale>
                                    <p:animScale>
                                      <p:cBhvr>
                                        <p:cTn id="32" dur="13">
                                          <p:stCondLst>
                                            <p:cond delay="656"/>
                                          </p:stCondLst>
                                        </p:cTn>
                                        <p:tgtEl>
                                          <p:spTgt spid="424964">
                                            <p:txEl>
                                              <p:pRg st="2" end="2"/>
                                            </p:txEl>
                                          </p:spTgt>
                                        </p:tgtEl>
                                      </p:cBhvr>
                                      <p:to x="100000" y="80000"/>
                                    </p:animScale>
                                    <p:animScale>
                                      <p:cBhvr>
                                        <p:cTn id="33" dur="83" decel="50000">
                                          <p:stCondLst>
                                            <p:cond delay="669"/>
                                          </p:stCondLst>
                                        </p:cTn>
                                        <p:tgtEl>
                                          <p:spTgt spid="424964">
                                            <p:txEl>
                                              <p:pRg st="2" end="2"/>
                                            </p:txEl>
                                          </p:spTgt>
                                        </p:tgtEl>
                                      </p:cBhvr>
                                      <p:to x="100000" y="100000"/>
                                    </p:animScale>
                                    <p:animScale>
                                      <p:cBhvr>
                                        <p:cTn id="34" dur="13">
                                          <p:stCondLst>
                                            <p:cond delay="821"/>
                                          </p:stCondLst>
                                        </p:cTn>
                                        <p:tgtEl>
                                          <p:spTgt spid="424964">
                                            <p:txEl>
                                              <p:pRg st="2" end="2"/>
                                            </p:txEl>
                                          </p:spTgt>
                                        </p:tgtEl>
                                      </p:cBhvr>
                                      <p:to x="100000" y="90000"/>
                                    </p:animScale>
                                    <p:animScale>
                                      <p:cBhvr>
                                        <p:cTn id="35" dur="83" decel="50000">
                                          <p:stCondLst>
                                            <p:cond delay="834"/>
                                          </p:stCondLst>
                                        </p:cTn>
                                        <p:tgtEl>
                                          <p:spTgt spid="424964">
                                            <p:txEl>
                                              <p:pRg st="2" end="2"/>
                                            </p:txEl>
                                          </p:spTgt>
                                        </p:tgtEl>
                                      </p:cBhvr>
                                      <p:to x="100000" y="100000"/>
                                    </p:animScale>
                                    <p:animScale>
                                      <p:cBhvr>
                                        <p:cTn id="36" dur="13">
                                          <p:stCondLst>
                                            <p:cond delay="904"/>
                                          </p:stCondLst>
                                        </p:cTn>
                                        <p:tgtEl>
                                          <p:spTgt spid="424964">
                                            <p:txEl>
                                              <p:pRg st="2" end="2"/>
                                            </p:txEl>
                                          </p:spTgt>
                                        </p:tgtEl>
                                      </p:cBhvr>
                                      <p:to x="100000" y="95000"/>
                                    </p:animScale>
                                    <p:animScale>
                                      <p:cBhvr>
                                        <p:cTn id="37" dur="83" decel="50000">
                                          <p:stCondLst>
                                            <p:cond delay="917"/>
                                          </p:stCondLst>
                                        </p:cTn>
                                        <p:tgtEl>
                                          <p:spTgt spid="424964">
                                            <p:txEl>
                                              <p:pRg st="2" end="2"/>
                                            </p:txEl>
                                          </p:spTgt>
                                        </p:tgtEl>
                                      </p:cBhvr>
                                      <p:to x="100000" y="100000"/>
                                    </p:animScale>
                                  </p:childTnLst>
                                </p:cTn>
                              </p:par>
                            </p:childTnLst>
                          </p:cTn>
                        </p:par>
                        <p:par>
                          <p:cTn id="38" fill="hold" nodeType="afterGroup">
                            <p:stCondLst>
                              <p:cond delay="2000"/>
                            </p:stCondLst>
                            <p:childTnLst>
                              <p:par>
                                <p:cTn id="39" presetID="26" presetClass="entr" presetSubtype="0" fill="hold" nodeType="afterEffect">
                                  <p:stCondLst>
                                    <p:cond delay="0"/>
                                  </p:stCondLst>
                                  <p:childTnLst>
                                    <p:set>
                                      <p:cBhvr>
                                        <p:cTn id="40" dur="1" fill="hold">
                                          <p:stCondLst>
                                            <p:cond delay="0"/>
                                          </p:stCondLst>
                                        </p:cTn>
                                        <p:tgtEl>
                                          <p:spTgt spid="424964">
                                            <p:txEl>
                                              <p:pRg st="4" end="4"/>
                                            </p:txEl>
                                          </p:spTgt>
                                        </p:tgtEl>
                                        <p:attrNameLst>
                                          <p:attrName>style.visibility</p:attrName>
                                        </p:attrNameLst>
                                      </p:cBhvr>
                                      <p:to>
                                        <p:strVal val="visible"/>
                                      </p:to>
                                    </p:set>
                                    <p:animEffect transition="in" filter="wipe(down)">
                                      <p:cBhvr>
                                        <p:cTn id="41" dur="290">
                                          <p:stCondLst>
                                            <p:cond delay="0"/>
                                          </p:stCondLst>
                                        </p:cTn>
                                        <p:tgtEl>
                                          <p:spTgt spid="424964">
                                            <p:txEl>
                                              <p:pRg st="4" end="4"/>
                                            </p:txEl>
                                          </p:spTgt>
                                        </p:tgtEl>
                                      </p:cBhvr>
                                    </p:animEffect>
                                    <p:anim calcmode="lin" valueType="num">
                                      <p:cBhvr>
                                        <p:cTn id="42" dur="911" tmFilter="0,0; 0.14,0.36; 0.43,0.73; 0.71,0.91; 1.0,1.0">
                                          <p:stCondLst>
                                            <p:cond delay="0"/>
                                          </p:stCondLst>
                                        </p:cTn>
                                        <p:tgtEl>
                                          <p:spTgt spid="424964">
                                            <p:txEl>
                                              <p:pRg st="4" end="4"/>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424964">
                                            <p:txEl>
                                              <p:pRg st="4" end="4"/>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424964">
                                            <p:txEl>
                                              <p:pRg st="4" end="4"/>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424964">
                                            <p:txEl>
                                              <p:pRg st="4" end="4"/>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424964">
                                            <p:txEl>
                                              <p:pRg st="4" end="4"/>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424964">
                                            <p:txEl>
                                              <p:pRg st="4" end="4"/>
                                            </p:txEl>
                                          </p:spTgt>
                                        </p:tgtEl>
                                      </p:cBhvr>
                                      <p:to x="100000" y="60000"/>
                                    </p:animScale>
                                    <p:animScale>
                                      <p:cBhvr>
                                        <p:cTn id="48" dur="83" decel="50000">
                                          <p:stCondLst>
                                            <p:cond delay="338"/>
                                          </p:stCondLst>
                                        </p:cTn>
                                        <p:tgtEl>
                                          <p:spTgt spid="424964">
                                            <p:txEl>
                                              <p:pRg st="4" end="4"/>
                                            </p:txEl>
                                          </p:spTgt>
                                        </p:tgtEl>
                                      </p:cBhvr>
                                      <p:to x="100000" y="100000"/>
                                    </p:animScale>
                                    <p:animScale>
                                      <p:cBhvr>
                                        <p:cTn id="49" dur="13">
                                          <p:stCondLst>
                                            <p:cond delay="656"/>
                                          </p:stCondLst>
                                        </p:cTn>
                                        <p:tgtEl>
                                          <p:spTgt spid="424964">
                                            <p:txEl>
                                              <p:pRg st="4" end="4"/>
                                            </p:txEl>
                                          </p:spTgt>
                                        </p:tgtEl>
                                      </p:cBhvr>
                                      <p:to x="100000" y="80000"/>
                                    </p:animScale>
                                    <p:animScale>
                                      <p:cBhvr>
                                        <p:cTn id="50" dur="83" decel="50000">
                                          <p:stCondLst>
                                            <p:cond delay="669"/>
                                          </p:stCondLst>
                                        </p:cTn>
                                        <p:tgtEl>
                                          <p:spTgt spid="424964">
                                            <p:txEl>
                                              <p:pRg st="4" end="4"/>
                                            </p:txEl>
                                          </p:spTgt>
                                        </p:tgtEl>
                                      </p:cBhvr>
                                      <p:to x="100000" y="100000"/>
                                    </p:animScale>
                                    <p:animScale>
                                      <p:cBhvr>
                                        <p:cTn id="51" dur="13">
                                          <p:stCondLst>
                                            <p:cond delay="821"/>
                                          </p:stCondLst>
                                        </p:cTn>
                                        <p:tgtEl>
                                          <p:spTgt spid="424964">
                                            <p:txEl>
                                              <p:pRg st="4" end="4"/>
                                            </p:txEl>
                                          </p:spTgt>
                                        </p:tgtEl>
                                      </p:cBhvr>
                                      <p:to x="100000" y="90000"/>
                                    </p:animScale>
                                    <p:animScale>
                                      <p:cBhvr>
                                        <p:cTn id="52" dur="83" decel="50000">
                                          <p:stCondLst>
                                            <p:cond delay="834"/>
                                          </p:stCondLst>
                                        </p:cTn>
                                        <p:tgtEl>
                                          <p:spTgt spid="424964">
                                            <p:txEl>
                                              <p:pRg st="4" end="4"/>
                                            </p:txEl>
                                          </p:spTgt>
                                        </p:tgtEl>
                                      </p:cBhvr>
                                      <p:to x="100000" y="100000"/>
                                    </p:animScale>
                                    <p:animScale>
                                      <p:cBhvr>
                                        <p:cTn id="53" dur="13">
                                          <p:stCondLst>
                                            <p:cond delay="904"/>
                                          </p:stCondLst>
                                        </p:cTn>
                                        <p:tgtEl>
                                          <p:spTgt spid="424964">
                                            <p:txEl>
                                              <p:pRg st="4" end="4"/>
                                            </p:txEl>
                                          </p:spTgt>
                                        </p:tgtEl>
                                      </p:cBhvr>
                                      <p:to x="100000" y="95000"/>
                                    </p:animScale>
                                    <p:animScale>
                                      <p:cBhvr>
                                        <p:cTn id="54" dur="83" decel="50000">
                                          <p:stCondLst>
                                            <p:cond delay="917"/>
                                          </p:stCondLst>
                                        </p:cTn>
                                        <p:tgtEl>
                                          <p:spTgt spid="424964">
                                            <p:txEl>
                                              <p:pRg st="4" end="4"/>
                                            </p:txEl>
                                          </p:spTgt>
                                        </p:tgtEl>
                                      </p:cBhvr>
                                      <p:to x="100000" y="100000"/>
                                    </p:animScale>
                                  </p:childTnLst>
                                </p:cTn>
                              </p:par>
                            </p:childTnLst>
                          </p:cTn>
                        </p:par>
                        <p:par>
                          <p:cTn id="55" fill="hold" nodeType="afterGroup">
                            <p:stCondLst>
                              <p:cond delay="3000"/>
                            </p:stCondLst>
                            <p:childTnLst>
                              <p:par>
                                <p:cTn id="56" presetID="26" presetClass="entr" presetSubtype="0" fill="hold" nodeType="afterEffect">
                                  <p:stCondLst>
                                    <p:cond delay="0"/>
                                  </p:stCondLst>
                                  <p:childTnLst>
                                    <p:set>
                                      <p:cBhvr>
                                        <p:cTn id="57" dur="1" fill="hold">
                                          <p:stCondLst>
                                            <p:cond delay="0"/>
                                          </p:stCondLst>
                                        </p:cTn>
                                        <p:tgtEl>
                                          <p:spTgt spid="424964">
                                            <p:txEl>
                                              <p:pRg st="6" end="6"/>
                                            </p:txEl>
                                          </p:spTgt>
                                        </p:tgtEl>
                                        <p:attrNameLst>
                                          <p:attrName>style.visibility</p:attrName>
                                        </p:attrNameLst>
                                      </p:cBhvr>
                                      <p:to>
                                        <p:strVal val="visible"/>
                                      </p:to>
                                    </p:set>
                                    <p:animEffect transition="in" filter="wipe(down)">
                                      <p:cBhvr>
                                        <p:cTn id="58" dur="290">
                                          <p:stCondLst>
                                            <p:cond delay="0"/>
                                          </p:stCondLst>
                                        </p:cTn>
                                        <p:tgtEl>
                                          <p:spTgt spid="424964">
                                            <p:txEl>
                                              <p:pRg st="6" end="6"/>
                                            </p:txEl>
                                          </p:spTgt>
                                        </p:tgtEl>
                                      </p:cBhvr>
                                    </p:animEffect>
                                    <p:anim calcmode="lin" valueType="num">
                                      <p:cBhvr>
                                        <p:cTn id="59" dur="911" tmFilter="0,0; 0.14,0.36; 0.43,0.73; 0.71,0.91; 1.0,1.0">
                                          <p:stCondLst>
                                            <p:cond delay="0"/>
                                          </p:stCondLst>
                                        </p:cTn>
                                        <p:tgtEl>
                                          <p:spTgt spid="424964">
                                            <p:txEl>
                                              <p:pRg st="6" end="6"/>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424964">
                                            <p:txEl>
                                              <p:pRg st="6" end="6"/>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424964">
                                            <p:txEl>
                                              <p:pRg st="6" end="6"/>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424964">
                                            <p:txEl>
                                              <p:pRg st="6" end="6"/>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424964">
                                            <p:txEl>
                                              <p:pRg st="6" end="6"/>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424964">
                                            <p:txEl>
                                              <p:pRg st="6" end="6"/>
                                            </p:txEl>
                                          </p:spTgt>
                                        </p:tgtEl>
                                      </p:cBhvr>
                                      <p:to x="100000" y="60000"/>
                                    </p:animScale>
                                    <p:animScale>
                                      <p:cBhvr>
                                        <p:cTn id="65" dur="83" decel="50000">
                                          <p:stCondLst>
                                            <p:cond delay="338"/>
                                          </p:stCondLst>
                                        </p:cTn>
                                        <p:tgtEl>
                                          <p:spTgt spid="424964">
                                            <p:txEl>
                                              <p:pRg st="6" end="6"/>
                                            </p:txEl>
                                          </p:spTgt>
                                        </p:tgtEl>
                                      </p:cBhvr>
                                      <p:to x="100000" y="100000"/>
                                    </p:animScale>
                                    <p:animScale>
                                      <p:cBhvr>
                                        <p:cTn id="66" dur="13">
                                          <p:stCondLst>
                                            <p:cond delay="656"/>
                                          </p:stCondLst>
                                        </p:cTn>
                                        <p:tgtEl>
                                          <p:spTgt spid="424964">
                                            <p:txEl>
                                              <p:pRg st="6" end="6"/>
                                            </p:txEl>
                                          </p:spTgt>
                                        </p:tgtEl>
                                      </p:cBhvr>
                                      <p:to x="100000" y="80000"/>
                                    </p:animScale>
                                    <p:animScale>
                                      <p:cBhvr>
                                        <p:cTn id="67" dur="83" decel="50000">
                                          <p:stCondLst>
                                            <p:cond delay="669"/>
                                          </p:stCondLst>
                                        </p:cTn>
                                        <p:tgtEl>
                                          <p:spTgt spid="424964">
                                            <p:txEl>
                                              <p:pRg st="6" end="6"/>
                                            </p:txEl>
                                          </p:spTgt>
                                        </p:tgtEl>
                                      </p:cBhvr>
                                      <p:to x="100000" y="100000"/>
                                    </p:animScale>
                                    <p:animScale>
                                      <p:cBhvr>
                                        <p:cTn id="68" dur="13">
                                          <p:stCondLst>
                                            <p:cond delay="821"/>
                                          </p:stCondLst>
                                        </p:cTn>
                                        <p:tgtEl>
                                          <p:spTgt spid="424964">
                                            <p:txEl>
                                              <p:pRg st="6" end="6"/>
                                            </p:txEl>
                                          </p:spTgt>
                                        </p:tgtEl>
                                      </p:cBhvr>
                                      <p:to x="100000" y="90000"/>
                                    </p:animScale>
                                    <p:animScale>
                                      <p:cBhvr>
                                        <p:cTn id="69" dur="83" decel="50000">
                                          <p:stCondLst>
                                            <p:cond delay="834"/>
                                          </p:stCondLst>
                                        </p:cTn>
                                        <p:tgtEl>
                                          <p:spTgt spid="424964">
                                            <p:txEl>
                                              <p:pRg st="6" end="6"/>
                                            </p:txEl>
                                          </p:spTgt>
                                        </p:tgtEl>
                                      </p:cBhvr>
                                      <p:to x="100000" y="100000"/>
                                    </p:animScale>
                                    <p:animScale>
                                      <p:cBhvr>
                                        <p:cTn id="70" dur="13">
                                          <p:stCondLst>
                                            <p:cond delay="904"/>
                                          </p:stCondLst>
                                        </p:cTn>
                                        <p:tgtEl>
                                          <p:spTgt spid="424964">
                                            <p:txEl>
                                              <p:pRg st="6" end="6"/>
                                            </p:txEl>
                                          </p:spTgt>
                                        </p:tgtEl>
                                      </p:cBhvr>
                                      <p:to x="100000" y="95000"/>
                                    </p:animScale>
                                    <p:animScale>
                                      <p:cBhvr>
                                        <p:cTn id="71" dur="83" decel="50000">
                                          <p:stCondLst>
                                            <p:cond delay="917"/>
                                          </p:stCondLst>
                                        </p:cTn>
                                        <p:tgtEl>
                                          <p:spTgt spid="424964">
                                            <p:txEl>
                                              <p:pRg st="6" end="6"/>
                                            </p:txEl>
                                          </p:spTgt>
                                        </p:tgtEl>
                                      </p:cBhvr>
                                      <p:to x="100000" y="100000"/>
                                    </p:animScale>
                                  </p:childTnLst>
                                </p:cTn>
                              </p:par>
                            </p:childTnLst>
                          </p:cTn>
                        </p:par>
                        <p:par>
                          <p:cTn id="72" fill="hold" nodeType="afterGroup">
                            <p:stCondLst>
                              <p:cond delay="4000"/>
                            </p:stCondLst>
                            <p:childTnLst>
                              <p:par>
                                <p:cTn id="73" presetID="26" presetClass="entr" presetSubtype="0" fill="hold" nodeType="afterEffect">
                                  <p:stCondLst>
                                    <p:cond delay="0"/>
                                  </p:stCondLst>
                                  <p:childTnLst>
                                    <p:set>
                                      <p:cBhvr>
                                        <p:cTn id="74" dur="1" fill="hold">
                                          <p:stCondLst>
                                            <p:cond delay="0"/>
                                          </p:stCondLst>
                                        </p:cTn>
                                        <p:tgtEl>
                                          <p:spTgt spid="424964">
                                            <p:txEl>
                                              <p:pRg st="8" end="8"/>
                                            </p:txEl>
                                          </p:spTgt>
                                        </p:tgtEl>
                                        <p:attrNameLst>
                                          <p:attrName>style.visibility</p:attrName>
                                        </p:attrNameLst>
                                      </p:cBhvr>
                                      <p:to>
                                        <p:strVal val="visible"/>
                                      </p:to>
                                    </p:set>
                                    <p:animEffect transition="in" filter="wipe(down)">
                                      <p:cBhvr>
                                        <p:cTn id="75" dur="290">
                                          <p:stCondLst>
                                            <p:cond delay="0"/>
                                          </p:stCondLst>
                                        </p:cTn>
                                        <p:tgtEl>
                                          <p:spTgt spid="424964">
                                            <p:txEl>
                                              <p:pRg st="8" end="8"/>
                                            </p:txEl>
                                          </p:spTgt>
                                        </p:tgtEl>
                                      </p:cBhvr>
                                    </p:animEffect>
                                    <p:anim calcmode="lin" valueType="num">
                                      <p:cBhvr>
                                        <p:cTn id="76" dur="911" tmFilter="0,0; 0.14,0.36; 0.43,0.73; 0.71,0.91; 1.0,1.0">
                                          <p:stCondLst>
                                            <p:cond delay="0"/>
                                          </p:stCondLst>
                                        </p:cTn>
                                        <p:tgtEl>
                                          <p:spTgt spid="424964">
                                            <p:txEl>
                                              <p:pRg st="8" end="8"/>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424964">
                                            <p:txEl>
                                              <p:pRg st="8" end="8"/>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424964">
                                            <p:txEl>
                                              <p:pRg st="8" end="8"/>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424964">
                                            <p:txEl>
                                              <p:pRg st="8" end="8"/>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424964">
                                            <p:txEl>
                                              <p:pRg st="8" end="8"/>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424964">
                                            <p:txEl>
                                              <p:pRg st="8" end="8"/>
                                            </p:txEl>
                                          </p:spTgt>
                                        </p:tgtEl>
                                      </p:cBhvr>
                                      <p:to x="100000" y="60000"/>
                                    </p:animScale>
                                    <p:animScale>
                                      <p:cBhvr>
                                        <p:cTn id="82" dur="83" decel="50000">
                                          <p:stCondLst>
                                            <p:cond delay="338"/>
                                          </p:stCondLst>
                                        </p:cTn>
                                        <p:tgtEl>
                                          <p:spTgt spid="424964">
                                            <p:txEl>
                                              <p:pRg st="8" end="8"/>
                                            </p:txEl>
                                          </p:spTgt>
                                        </p:tgtEl>
                                      </p:cBhvr>
                                      <p:to x="100000" y="100000"/>
                                    </p:animScale>
                                    <p:animScale>
                                      <p:cBhvr>
                                        <p:cTn id="83" dur="13">
                                          <p:stCondLst>
                                            <p:cond delay="656"/>
                                          </p:stCondLst>
                                        </p:cTn>
                                        <p:tgtEl>
                                          <p:spTgt spid="424964">
                                            <p:txEl>
                                              <p:pRg st="8" end="8"/>
                                            </p:txEl>
                                          </p:spTgt>
                                        </p:tgtEl>
                                      </p:cBhvr>
                                      <p:to x="100000" y="80000"/>
                                    </p:animScale>
                                    <p:animScale>
                                      <p:cBhvr>
                                        <p:cTn id="84" dur="83" decel="50000">
                                          <p:stCondLst>
                                            <p:cond delay="669"/>
                                          </p:stCondLst>
                                        </p:cTn>
                                        <p:tgtEl>
                                          <p:spTgt spid="424964">
                                            <p:txEl>
                                              <p:pRg st="8" end="8"/>
                                            </p:txEl>
                                          </p:spTgt>
                                        </p:tgtEl>
                                      </p:cBhvr>
                                      <p:to x="100000" y="100000"/>
                                    </p:animScale>
                                    <p:animScale>
                                      <p:cBhvr>
                                        <p:cTn id="85" dur="13">
                                          <p:stCondLst>
                                            <p:cond delay="821"/>
                                          </p:stCondLst>
                                        </p:cTn>
                                        <p:tgtEl>
                                          <p:spTgt spid="424964">
                                            <p:txEl>
                                              <p:pRg st="8" end="8"/>
                                            </p:txEl>
                                          </p:spTgt>
                                        </p:tgtEl>
                                      </p:cBhvr>
                                      <p:to x="100000" y="90000"/>
                                    </p:animScale>
                                    <p:animScale>
                                      <p:cBhvr>
                                        <p:cTn id="86" dur="83" decel="50000">
                                          <p:stCondLst>
                                            <p:cond delay="834"/>
                                          </p:stCondLst>
                                        </p:cTn>
                                        <p:tgtEl>
                                          <p:spTgt spid="424964">
                                            <p:txEl>
                                              <p:pRg st="8" end="8"/>
                                            </p:txEl>
                                          </p:spTgt>
                                        </p:tgtEl>
                                      </p:cBhvr>
                                      <p:to x="100000" y="100000"/>
                                    </p:animScale>
                                    <p:animScale>
                                      <p:cBhvr>
                                        <p:cTn id="87" dur="13">
                                          <p:stCondLst>
                                            <p:cond delay="904"/>
                                          </p:stCondLst>
                                        </p:cTn>
                                        <p:tgtEl>
                                          <p:spTgt spid="424964">
                                            <p:txEl>
                                              <p:pRg st="8" end="8"/>
                                            </p:txEl>
                                          </p:spTgt>
                                        </p:tgtEl>
                                      </p:cBhvr>
                                      <p:to x="100000" y="95000"/>
                                    </p:animScale>
                                    <p:animScale>
                                      <p:cBhvr>
                                        <p:cTn id="88" dur="83" decel="50000">
                                          <p:stCondLst>
                                            <p:cond delay="917"/>
                                          </p:stCondLst>
                                        </p:cTn>
                                        <p:tgtEl>
                                          <p:spTgt spid="424964">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spect="1" noChangeArrowheads="1"/>
          </p:cNvSpPr>
          <p:nvPr>
            <p:ph type="title"/>
          </p:nvPr>
        </p:nvSpPr>
        <p:spPr>
          <a:xfrm>
            <a:off x="455613" y="274638"/>
            <a:ext cx="8226425" cy="665641"/>
          </a:xfrm>
        </p:spPr>
        <p:txBody>
          <a:bodyPr/>
          <a:lstStyle/>
          <a:p>
            <a:pPr eaLnBrk="1" hangingPunct="1"/>
            <a:r>
              <a:rPr lang="en-US" dirty="0" smtClean="0"/>
              <a:t>Command Staff</a:t>
            </a:r>
          </a:p>
        </p:txBody>
      </p:sp>
      <p:sp>
        <p:nvSpPr>
          <p:cNvPr id="50179" name="Rectangle 3" descr="An organization chart.  Incident Command connects on the side to the Command Staff, consisting of the Public Information Officer, Safety Officer, and Liaison Officer.  "/>
          <p:cNvSpPr>
            <a:spLocks noGrp="1" noChangeArrowheads="1"/>
          </p:cNvSpPr>
          <p:nvPr>
            <p:ph idx="1"/>
          </p:nvPr>
        </p:nvSpPr>
        <p:spPr>
          <a:xfrm>
            <a:off x="457200" y="990600"/>
            <a:ext cx="8229600" cy="4525963"/>
          </a:xfrm>
        </p:spPr>
        <p:txBody>
          <a:bodyPr/>
          <a:lstStyle/>
          <a:p>
            <a:pPr eaLnBrk="1" hangingPunct="1"/>
            <a:r>
              <a:rPr lang="en-US" dirty="0" smtClean="0"/>
              <a:t>The Incident Commander may designate a Command Staff who:</a:t>
            </a:r>
          </a:p>
          <a:p>
            <a:pPr lvl="1" eaLnBrk="1" hangingPunct="1"/>
            <a:r>
              <a:rPr dirty="0" smtClean="0"/>
              <a:t>Provide information, liaison, and safety services for the entire organization.</a:t>
            </a:r>
          </a:p>
          <a:p>
            <a:pPr lvl="1" eaLnBrk="1" hangingPunct="1"/>
            <a:r>
              <a:rPr dirty="0" smtClean="0"/>
              <a:t>Report directly to the Incident Commander.</a:t>
            </a:r>
          </a:p>
        </p:txBody>
      </p:sp>
      <p:grpSp>
        <p:nvGrpSpPr>
          <p:cNvPr id="50180" name="Group 16" descr="An organization chart.  Incident Commander connects on the side to the Command Staff, consisting of the Public Information Officer, Safety Officer, and Liaison Officer.  "/>
          <p:cNvGrpSpPr>
            <a:grpSpLocks/>
          </p:cNvGrpSpPr>
          <p:nvPr/>
        </p:nvGrpSpPr>
        <p:grpSpPr bwMode="auto">
          <a:xfrm>
            <a:off x="3124200" y="3352800"/>
            <a:ext cx="5108575" cy="2286000"/>
            <a:chOff x="1968" y="2112"/>
            <a:chExt cx="3218" cy="1440"/>
          </a:xfrm>
        </p:grpSpPr>
        <p:sp>
          <p:nvSpPr>
            <p:cNvPr id="327684" name="Line 4"/>
            <p:cNvSpPr>
              <a:spLocks noChangeShapeType="1"/>
            </p:cNvSpPr>
            <p:nvPr/>
          </p:nvSpPr>
          <p:spPr bwMode="auto">
            <a:xfrm flipV="1">
              <a:off x="2412" y="2456"/>
              <a:ext cx="0" cy="912"/>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5" name="AutoShape 5" descr="Command Staff Organizational chart with Incident Manager on top, then Public Information Officer, Liaison Officer, and Safety Officer below."/>
            <p:cNvSpPr>
              <a:spLocks noChangeArrowheads="1"/>
            </p:cNvSpPr>
            <p:nvPr/>
          </p:nvSpPr>
          <p:spPr bwMode="auto">
            <a:xfrm>
              <a:off x="1968" y="2112"/>
              <a:ext cx="960" cy="336"/>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Incident</a:t>
              </a:r>
            </a:p>
            <a:p>
              <a:pPr algn="ctr">
                <a:lnSpc>
                  <a:spcPct val="85000"/>
                </a:lnSpc>
                <a:defRPr/>
              </a:pPr>
              <a:r>
                <a:rPr lang="en-US" sz="1400" b="1" dirty="0">
                  <a:solidFill>
                    <a:srgbClr val="1D3B59"/>
                  </a:solidFill>
                  <a:cs typeface="+mn-cs"/>
                </a:rPr>
                <a:t>Commander</a:t>
              </a:r>
              <a:endParaRPr lang="en-US" sz="1400" b="1" dirty="0">
                <a:solidFill>
                  <a:srgbClr val="000000"/>
                </a:solidFill>
                <a:latin typeface="Arial Unicode MS" pitchFamily="34" charset="-128"/>
                <a:cs typeface="+mn-cs"/>
              </a:endParaRPr>
            </a:p>
          </p:txBody>
        </p:sp>
        <p:sp>
          <p:nvSpPr>
            <p:cNvPr id="327686" name="Line 6"/>
            <p:cNvSpPr>
              <a:spLocks noChangeShapeType="1"/>
            </p:cNvSpPr>
            <p:nvPr/>
          </p:nvSpPr>
          <p:spPr bwMode="auto">
            <a:xfrm>
              <a:off x="2412" y="2718"/>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7" name="Line 7"/>
            <p:cNvSpPr>
              <a:spLocks noChangeShapeType="1"/>
            </p:cNvSpPr>
            <p:nvPr/>
          </p:nvSpPr>
          <p:spPr bwMode="auto">
            <a:xfrm>
              <a:off x="2412" y="3060"/>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8" name="Line 8"/>
            <p:cNvSpPr>
              <a:spLocks noChangeShapeType="1"/>
            </p:cNvSpPr>
            <p:nvPr/>
          </p:nvSpPr>
          <p:spPr bwMode="auto">
            <a:xfrm>
              <a:off x="2412" y="3366"/>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9" name="AutoShape 9"/>
            <p:cNvSpPr>
              <a:spLocks noChangeArrowheads="1"/>
            </p:cNvSpPr>
            <p:nvPr/>
          </p:nvSpPr>
          <p:spPr bwMode="auto">
            <a:xfrm>
              <a:off x="2460" y="3216"/>
              <a:ext cx="1140" cy="336"/>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Safety</a:t>
              </a:r>
            </a:p>
            <a:p>
              <a:pPr algn="ctr">
                <a:lnSpc>
                  <a:spcPct val="85000"/>
                </a:lnSpc>
                <a:defRPr/>
              </a:pPr>
              <a:r>
                <a:rPr lang="en-US" sz="1400" b="1" dirty="0">
                  <a:solidFill>
                    <a:srgbClr val="1D3B59"/>
                  </a:solidFill>
                  <a:cs typeface="+mn-cs"/>
                </a:rPr>
                <a:t>Officer</a:t>
              </a:r>
              <a:endParaRPr lang="en-US" sz="1400" b="1" dirty="0">
                <a:solidFill>
                  <a:srgbClr val="000000"/>
                </a:solidFill>
                <a:latin typeface="Arial Unicode MS" pitchFamily="34" charset="-128"/>
                <a:cs typeface="+mn-cs"/>
              </a:endParaRPr>
            </a:p>
          </p:txBody>
        </p:sp>
        <p:sp>
          <p:nvSpPr>
            <p:cNvPr id="327690" name="AutoShape 10" descr="An organization chart.  Incident Command connects on the side to the Command Staff, consisting of the Public Information Officer, Safety Officer, and Liaison Officer."/>
            <p:cNvSpPr>
              <a:spLocks noChangeArrowheads="1"/>
            </p:cNvSpPr>
            <p:nvPr/>
          </p:nvSpPr>
          <p:spPr bwMode="auto">
            <a:xfrm>
              <a:off x="2460" y="2853"/>
              <a:ext cx="1140" cy="336"/>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Liaison</a:t>
              </a:r>
            </a:p>
            <a:p>
              <a:pPr algn="ctr">
                <a:lnSpc>
                  <a:spcPct val="85000"/>
                </a:lnSpc>
                <a:defRPr/>
              </a:pPr>
              <a:r>
                <a:rPr lang="en-US" sz="1400" b="1" dirty="0">
                  <a:solidFill>
                    <a:srgbClr val="1D3B59"/>
                  </a:solidFill>
                  <a:cs typeface="+mn-cs"/>
                </a:rPr>
                <a:t>Officer</a:t>
              </a:r>
              <a:endParaRPr lang="en-US" sz="1400" b="1" dirty="0">
                <a:solidFill>
                  <a:srgbClr val="000000"/>
                </a:solidFill>
                <a:latin typeface="Arial Unicode MS" pitchFamily="34" charset="-128"/>
                <a:cs typeface="+mn-cs"/>
              </a:endParaRPr>
            </a:p>
          </p:txBody>
        </p:sp>
        <p:sp>
          <p:nvSpPr>
            <p:cNvPr id="327691" name="AutoShape 11"/>
            <p:cNvSpPr>
              <a:spLocks noChangeArrowheads="1"/>
            </p:cNvSpPr>
            <p:nvPr/>
          </p:nvSpPr>
          <p:spPr bwMode="auto">
            <a:xfrm>
              <a:off x="2460" y="2496"/>
              <a:ext cx="1140" cy="336"/>
            </a:xfrm>
            <a:prstGeom prst="cube">
              <a:avLst>
                <a:gd name="adj" fmla="val 1131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Public Information</a:t>
              </a:r>
            </a:p>
            <a:p>
              <a:pPr algn="ctr">
                <a:lnSpc>
                  <a:spcPct val="85000"/>
                </a:lnSpc>
                <a:defRPr/>
              </a:pPr>
              <a:r>
                <a:rPr lang="en-US" sz="1400" b="1" dirty="0">
                  <a:solidFill>
                    <a:srgbClr val="1D3B59"/>
                  </a:solidFill>
                  <a:cs typeface="+mn-cs"/>
                </a:rPr>
                <a:t>Officer</a:t>
              </a:r>
              <a:endParaRPr lang="en-US" sz="1400" b="1" dirty="0">
                <a:solidFill>
                  <a:srgbClr val="1D3B59"/>
                </a:solidFill>
                <a:latin typeface="Arial Unicode MS" pitchFamily="34" charset="-128"/>
                <a:cs typeface="+mn-cs"/>
              </a:endParaRPr>
            </a:p>
          </p:txBody>
        </p:sp>
        <p:grpSp>
          <p:nvGrpSpPr>
            <p:cNvPr id="50189" name="Group 12"/>
            <p:cNvGrpSpPr>
              <a:grpSpLocks/>
            </p:cNvGrpSpPr>
            <p:nvPr/>
          </p:nvGrpSpPr>
          <p:grpSpPr bwMode="auto">
            <a:xfrm>
              <a:off x="3726" y="2496"/>
              <a:ext cx="1460" cy="1056"/>
              <a:chOff x="3726" y="2592"/>
              <a:chExt cx="1460" cy="1056"/>
            </a:xfrm>
          </p:grpSpPr>
          <p:sp>
            <p:nvSpPr>
              <p:cNvPr id="50190" name="Text Box 13"/>
              <p:cNvSpPr txBox="1">
                <a:spLocks noChangeArrowheads="1"/>
              </p:cNvSpPr>
              <p:nvPr/>
            </p:nvSpPr>
            <p:spPr bwMode="auto">
              <a:xfrm>
                <a:off x="3984" y="2880"/>
                <a:ext cx="1202"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b="1">
                    <a:solidFill>
                      <a:srgbClr val="FF0000"/>
                    </a:solidFill>
                  </a:rPr>
                  <a:t>Command </a:t>
                </a:r>
              </a:p>
              <a:p>
                <a:pPr eaLnBrk="1" hangingPunct="1"/>
                <a:r>
                  <a:rPr lang="en-US" sz="2600" b="1">
                    <a:solidFill>
                      <a:srgbClr val="FF0000"/>
                    </a:solidFill>
                  </a:rPr>
                  <a:t>Staff</a:t>
                </a:r>
                <a:endParaRPr lang="en-US" sz="2600">
                  <a:solidFill>
                    <a:srgbClr val="FF0000"/>
                  </a:solidFill>
                  <a:latin typeface="Tahoma" pitchFamily="34" charset="0"/>
                </a:endParaRPr>
              </a:p>
            </p:txBody>
          </p:sp>
          <p:sp>
            <p:nvSpPr>
              <p:cNvPr id="327694" name="AutoShape 14"/>
              <p:cNvSpPr>
                <a:spLocks/>
              </p:cNvSpPr>
              <p:nvPr/>
            </p:nvSpPr>
            <p:spPr bwMode="auto">
              <a:xfrm>
                <a:off x="3726" y="2592"/>
                <a:ext cx="210" cy="1056"/>
              </a:xfrm>
              <a:prstGeom prst="rightBrace">
                <a:avLst>
                  <a:gd name="adj1" fmla="val 41905"/>
                  <a:gd name="adj2" fmla="val 53241"/>
                </a:avLst>
              </a:prstGeom>
              <a:noFill/>
              <a:ln w="349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grpSp>
      </p:grpSp>
      <p:sp>
        <p:nvSpPr>
          <p:cNvPr id="2" name="Slide Number Placeholder 1"/>
          <p:cNvSpPr>
            <a:spLocks noGrp="1"/>
          </p:cNvSpPr>
          <p:nvPr>
            <p:ph type="sldNum" sz="quarter" idx="12"/>
          </p:nvPr>
        </p:nvSpPr>
        <p:spPr/>
        <p:txBody>
          <a:bodyPr/>
          <a:lstStyle/>
          <a:p>
            <a:fld id="{F013E6F1-D256-477C-B251-BD0A4AB70D75}" type="slidenum">
              <a:rPr lang="en-US" smtClean="0"/>
              <a:pPr/>
              <a:t>26</a:t>
            </a:fld>
            <a:endParaRPr lang="en-US"/>
          </a:p>
        </p:txBody>
      </p:sp>
    </p:spTree>
    <p:extLst>
      <p:ext uri="{BB962C8B-B14F-4D97-AF65-F5344CB8AC3E}">
        <p14:creationId xmlns:p14="http://schemas.microsoft.com/office/powerpoint/2010/main" val="12904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spect="1" noChangeArrowheads="1"/>
          </p:cNvSpPr>
          <p:nvPr>
            <p:ph type="title"/>
          </p:nvPr>
        </p:nvSpPr>
        <p:spPr>
          <a:xfrm>
            <a:off x="455613" y="274638"/>
            <a:ext cx="8226425" cy="639762"/>
          </a:xfrm>
        </p:spPr>
        <p:txBody>
          <a:bodyPr/>
          <a:lstStyle/>
          <a:p>
            <a:pPr eaLnBrk="1" hangingPunct="1"/>
            <a:r>
              <a:rPr lang="en-US" dirty="0" smtClean="0"/>
              <a:t>Example:  Expanding Incident (1 of 3)</a:t>
            </a:r>
          </a:p>
        </p:txBody>
      </p:sp>
      <p:sp>
        <p:nvSpPr>
          <p:cNvPr id="333827" name="Rectangle 3"/>
          <p:cNvSpPr>
            <a:spLocks noGrp="1" noChangeArrowheads="1"/>
          </p:cNvSpPr>
          <p:nvPr>
            <p:ph idx="1"/>
          </p:nvPr>
        </p:nvSpPr>
        <p:spPr>
          <a:xfrm>
            <a:off x="457200" y="1066800"/>
            <a:ext cx="3733800" cy="2590800"/>
          </a:xfrm>
        </p:spPr>
        <p:txBody>
          <a:bodyPr/>
          <a:lstStyle/>
          <a:p>
            <a:pPr eaLnBrk="1" hangingPunct="1">
              <a:defRPr/>
            </a:pPr>
            <a:r>
              <a:rPr lang="en-US" sz="2200" u="sng" dirty="0"/>
              <a:t>Scenario</a:t>
            </a:r>
            <a:r>
              <a:rPr lang="en-US" sz="2200" dirty="0"/>
              <a:t>:  On a chilly autumn day, a parent calls 911 to report a missing </a:t>
            </a:r>
            <a:br>
              <a:rPr lang="en-US" sz="2200" dirty="0"/>
            </a:br>
            <a:r>
              <a:rPr lang="en-US" sz="2200" dirty="0"/>
              <a:t>7-year-old child in a wooded area adjacent to a coastal area. </a:t>
            </a:r>
          </a:p>
        </p:txBody>
      </p:sp>
      <p:grpSp>
        <p:nvGrpSpPr>
          <p:cNvPr id="56324" name="Group 18" descr="An organization chart.  Incident Commander connects below to the Public Information Officer, Safety Officer, and Liaison Officer, and below them to the EMS Group, Search Group, and Investigation Group."/>
          <p:cNvGrpSpPr>
            <a:grpSpLocks/>
          </p:cNvGrpSpPr>
          <p:nvPr/>
        </p:nvGrpSpPr>
        <p:grpSpPr bwMode="auto">
          <a:xfrm>
            <a:off x="4038600" y="1371600"/>
            <a:ext cx="4833938" cy="2743200"/>
            <a:chOff x="2544" y="864"/>
            <a:chExt cx="3045" cy="1728"/>
          </a:xfrm>
        </p:grpSpPr>
        <p:sp>
          <p:nvSpPr>
            <p:cNvPr id="333828" name="Line 4"/>
            <p:cNvSpPr>
              <a:spLocks noChangeShapeType="1"/>
            </p:cNvSpPr>
            <p:nvPr/>
          </p:nvSpPr>
          <p:spPr bwMode="auto">
            <a:xfrm flipV="1">
              <a:off x="4053" y="1152"/>
              <a:ext cx="0" cy="12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3829" name="AutoShape 5"/>
            <p:cNvCxnSpPr>
              <a:cxnSpLocks noChangeShapeType="1"/>
            </p:cNvCxnSpPr>
            <p:nvPr/>
          </p:nvCxnSpPr>
          <p:spPr bwMode="auto">
            <a:xfrm rot="5400000" flipV="1">
              <a:off x="4047" y="1326"/>
              <a:ext cx="1" cy="2064"/>
            </a:xfrm>
            <a:prstGeom prst="bentConnector3">
              <a:avLst>
                <a:gd name="adj1" fmla="val -18200000"/>
              </a:avLst>
            </a:prstGeom>
            <a:noFill/>
            <a:ln w="22225">
              <a:solidFill>
                <a:schemeClr val="accent6"/>
              </a:solidFill>
              <a:miter lim="800000"/>
              <a:headEnd/>
              <a:tailEnd/>
            </a:ln>
            <a:effectLst/>
          </p:spPr>
        </p:cxnSp>
        <p:cxnSp>
          <p:nvCxnSpPr>
            <p:cNvPr id="333830" name="AutoShape 6"/>
            <p:cNvCxnSpPr>
              <a:cxnSpLocks noChangeShapeType="1"/>
            </p:cNvCxnSpPr>
            <p:nvPr/>
          </p:nvCxnSpPr>
          <p:spPr bwMode="auto">
            <a:xfrm rot="10800000" flipH="1">
              <a:off x="4280" y="1531"/>
              <a:ext cx="1" cy="384"/>
            </a:xfrm>
            <a:prstGeom prst="bentConnector3">
              <a:avLst>
                <a:gd name="adj1" fmla="val -14400000"/>
              </a:avLst>
            </a:prstGeom>
            <a:noFill/>
            <a:ln w="22225">
              <a:solidFill>
                <a:schemeClr val="accent6"/>
              </a:solidFill>
              <a:miter lim="800000"/>
              <a:headEnd/>
              <a:tailEnd/>
            </a:ln>
            <a:effectLst/>
          </p:spPr>
        </p:cxnSp>
        <p:sp>
          <p:nvSpPr>
            <p:cNvPr id="333831" name="Line 7"/>
            <p:cNvSpPr>
              <a:spLocks noChangeShapeType="1"/>
            </p:cNvSpPr>
            <p:nvPr/>
          </p:nvSpPr>
          <p:spPr bwMode="auto">
            <a:xfrm flipH="1">
              <a:off x="3853" y="1728"/>
              <a:ext cx="288"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3832" name="AutoShape 8" descr="Org chart showing Incident Commander on top level.  Safety Officer, Public Information Officer, and Liaison Officer on the 2nd level.  Third level contains  EMS, Search and Investigation Groups."/>
            <p:cNvSpPr>
              <a:spLocks noChangeArrowheads="1"/>
            </p:cNvSpPr>
            <p:nvPr/>
          </p:nvSpPr>
          <p:spPr bwMode="gray">
            <a:xfrm>
              <a:off x="3573" y="864"/>
              <a:ext cx="981" cy="336"/>
            </a:xfrm>
            <a:prstGeom prst="cube">
              <a:avLst>
                <a:gd name="adj" fmla="val 11310"/>
              </a:avLst>
            </a:prstGeom>
            <a:solidFill>
              <a:srgbClr val="1D3B59"/>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3833" name="AutoShape 9"/>
            <p:cNvSpPr>
              <a:spLocks noChangeArrowheads="1"/>
            </p:cNvSpPr>
            <p:nvPr/>
          </p:nvSpPr>
          <p:spPr bwMode="auto">
            <a:xfrm>
              <a:off x="4197" y="1344"/>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3834" name="AutoShape 10"/>
            <p:cNvSpPr>
              <a:spLocks noChangeArrowheads="1"/>
            </p:cNvSpPr>
            <p:nvPr/>
          </p:nvSpPr>
          <p:spPr bwMode="auto">
            <a:xfrm>
              <a:off x="2901" y="153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3835" name="AutoShape 11"/>
            <p:cNvSpPr>
              <a:spLocks noChangeArrowheads="1"/>
            </p:cNvSpPr>
            <p:nvPr/>
          </p:nvSpPr>
          <p:spPr bwMode="auto">
            <a:xfrm>
              <a:off x="4197" y="1728"/>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3836" name="AutoShape 12"/>
            <p:cNvSpPr>
              <a:spLocks noChangeArrowheads="1"/>
            </p:cNvSpPr>
            <p:nvPr/>
          </p:nvSpPr>
          <p:spPr bwMode="auto">
            <a:xfrm>
              <a:off x="3573"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Search</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3837" name="AutoShape 13"/>
            <p:cNvSpPr>
              <a:spLocks noChangeArrowheads="1"/>
            </p:cNvSpPr>
            <p:nvPr/>
          </p:nvSpPr>
          <p:spPr bwMode="auto">
            <a:xfrm>
              <a:off x="2544"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a:solidFill>
                    <a:srgbClr val="1D3B59"/>
                  </a:solidFill>
                </a:rPr>
                <a:t>EMS</a:t>
              </a:r>
              <a:br>
                <a:rPr lang="en-US" sz="1200" b="1">
                  <a:solidFill>
                    <a:srgbClr val="1D3B59"/>
                  </a:solidFill>
                </a:rPr>
              </a:br>
              <a:r>
                <a:rPr lang="en-US" sz="1200" b="1">
                  <a:solidFill>
                    <a:srgbClr val="1D3B59"/>
                  </a:solidFill>
                </a:rPr>
                <a:t>Group</a:t>
              </a:r>
              <a:endParaRPr lang="en-US" sz="1200" b="1">
                <a:solidFill>
                  <a:srgbClr val="FFFFFF"/>
                </a:solidFill>
              </a:endParaRPr>
            </a:p>
          </p:txBody>
        </p:sp>
        <p:sp>
          <p:nvSpPr>
            <p:cNvPr id="333838" name="AutoShape 14"/>
            <p:cNvSpPr>
              <a:spLocks noChangeArrowheads="1"/>
            </p:cNvSpPr>
            <p:nvPr/>
          </p:nvSpPr>
          <p:spPr bwMode="auto">
            <a:xfrm>
              <a:off x="4608"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Investigation</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grpSp>
      <p:sp>
        <p:nvSpPr>
          <p:cNvPr id="333839" name="Text Box 15"/>
          <p:cNvSpPr txBox="1">
            <a:spLocks noChangeArrowheads="1"/>
          </p:cNvSpPr>
          <p:nvPr/>
        </p:nvSpPr>
        <p:spPr bwMode="auto">
          <a:xfrm>
            <a:off x="1684338" y="4316413"/>
            <a:ext cx="3268662" cy="9239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dirty="0">
                <a:solidFill>
                  <a:schemeClr val="bg1"/>
                </a:solidFill>
              </a:rPr>
              <a:t>Initially, the Incident Commander manages the General Staff resources.</a:t>
            </a:r>
          </a:p>
        </p:txBody>
      </p:sp>
      <p:sp>
        <p:nvSpPr>
          <p:cNvPr id="333840" name="Line 16"/>
          <p:cNvSpPr>
            <a:spLocks noChangeShapeType="1"/>
          </p:cNvSpPr>
          <p:nvPr/>
        </p:nvSpPr>
        <p:spPr bwMode="auto">
          <a:xfrm flipV="1">
            <a:off x="2438400" y="3886200"/>
            <a:ext cx="1371600" cy="430213"/>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rgbClr val="000000"/>
              </a:solidFill>
              <a:latin typeface="Tahoma" pitchFamily="34" charset="0"/>
              <a:cs typeface="+mn-cs"/>
            </a:endParaRPr>
          </a:p>
        </p:txBody>
      </p:sp>
      <p:sp>
        <p:nvSpPr>
          <p:cNvPr id="2" name="Slide Number Placeholder 1"/>
          <p:cNvSpPr>
            <a:spLocks noGrp="1"/>
          </p:cNvSpPr>
          <p:nvPr>
            <p:ph type="sldNum" sz="quarter" idx="12"/>
          </p:nvPr>
        </p:nvSpPr>
        <p:spPr/>
        <p:txBody>
          <a:bodyPr/>
          <a:lstStyle/>
          <a:p>
            <a:fld id="{F013E6F1-D256-477C-B251-BD0A4AB70D75}" type="slidenum">
              <a:rPr lang="en-US" smtClean="0"/>
              <a:pPr/>
              <a:t>27</a:t>
            </a:fld>
            <a:endParaRPr lang="en-US"/>
          </a:p>
        </p:txBody>
      </p:sp>
    </p:spTree>
    <p:extLst>
      <p:ext uri="{BB962C8B-B14F-4D97-AF65-F5344CB8AC3E}">
        <p14:creationId xmlns:p14="http://schemas.microsoft.com/office/powerpoint/2010/main" val="25124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a:xfrm>
            <a:off x="455613" y="274638"/>
            <a:ext cx="8226425" cy="631136"/>
          </a:xfrm>
        </p:spPr>
        <p:txBody>
          <a:bodyPr/>
          <a:lstStyle/>
          <a:p>
            <a:pPr eaLnBrk="1" hangingPunct="1"/>
            <a:r>
              <a:rPr lang="en-US" dirty="0" smtClean="0"/>
              <a:t>Example:  Expanding Incident (2 of 3)</a:t>
            </a:r>
          </a:p>
        </p:txBody>
      </p:sp>
      <p:sp>
        <p:nvSpPr>
          <p:cNvPr id="57347" name="Rectangle 3"/>
          <p:cNvSpPr>
            <a:spLocks noGrp="1" noChangeArrowheads="1"/>
          </p:cNvSpPr>
          <p:nvPr>
            <p:ph idx="1"/>
          </p:nvPr>
        </p:nvSpPr>
        <p:spPr>
          <a:xfrm>
            <a:off x="457200" y="1066800"/>
            <a:ext cx="3886200" cy="2209800"/>
          </a:xfrm>
        </p:spPr>
        <p:txBody>
          <a:bodyPr/>
          <a:lstStyle/>
          <a:p>
            <a:pPr eaLnBrk="1" hangingPunct="1"/>
            <a:r>
              <a:rPr lang="en-US" sz="2200" u="sng" dirty="0" smtClean="0"/>
              <a:t>Scenario</a:t>
            </a:r>
            <a:r>
              <a:rPr lang="en-US" sz="2200" dirty="0" smtClean="0"/>
              <a:t>:  As additional resource personnel arrive, the Incident Commander assigns an Operations Section Chief to maintain span of control.</a:t>
            </a:r>
          </a:p>
        </p:txBody>
      </p:sp>
      <p:grpSp>
        <p:nvGrpSpPr>
          <p:cNvPr id="57348" name="Group 24" descr="An organization chart.  Incident Commander connects below to the Public Information Officer, Safety Officer, and Liaison Officer.  The Incident Commander also connects to the Operations Section, which connects to the Staging Area, and below that to the EMS Group, Search Group, and Investigation Group.  The Search Group connects below to the Canine Strike Team and Volunteer Searchers."/>
          <p:cNvGrpSpPr>
            <a:grpSpLocks/>
          </p:cNvGrpSpPr>
          <p:nvPr/>
        </p:nvGrpSpPr>
        <p:grpSpPr bwMode="auto">
          <a:xfrm>
            <a:off x="4384675" y="1039813"/>
            <a:ext cx="4191000" cy="4572000"/>
            <a:chOff x="2762" y="655"/>
            <a:chExt cx="2640" cy="2880"/>
          </a:xfrm>
        </p:grpSpPr>
        <p:sp>
          <p:nvSpPr>
            <p:cNvPr id="334852" name="Line 4"/>
            <p:cNvSpPr>
              <a:spLocks noChangeShapeType="1"/>
            </p:cNvSpPr>
            <p:nvPr/>
          </p:nvSpPr>
          <p:spPr bwMode="auto">
            <a:xfrm flipV="1">
              <a:off x="4095" y="943"/>
              <a:ext cx="0" cy="12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4854" name="AutoShape 6"/>
            <p:cNvCxnSpPr>
              <a:cxnSpLocks noChangeShapeType="1"/>
            </p:cNvCxnSpPr>
            <p:nvPr/>
          </p:nvCxnSpPr>
          <p:spPr bwMode="auto">
            <a:xfrm rot="10800000" flipH="1">
              <a:off x="4322" y="1226"/>
              <a:ext cx="1" cy="384"/>
            </a:xfrm>
            <a:prstGeom prst="bentConnector3">
              <a:avLst>
                <a:gd name="adj1" fmla="val -14400000"/>
              </a:avLst>
            </a:prstGeom>
            <a:noFill/>
            <a:ln w="22225">
              <a:solidFill>
                <a:schemeClr val="accent6"/>
              </a:solidFill>
              <a:miter lim="800000"/>
              <a:headEnd/>
              <a:tailEnd/>
            </a:ln>
            <a:effectLst/>
          </p:spPr>
        </p:cxnSp>
        <p:sp>
          <p:nvSpPr>
            <p:cNvPr id="334855" name="Line 7"/>
            <p:cNvSpPr>
              <a:spLocks noChangeShapeType="1"/>
            </p:cNvSpPr>
            <p:nvPr/>
          </p:nvSpPr>
          <p:spPr bwMode="auto">
            <a:xfrm flipH="1">
              <a:off x="3895" y="1423"/>
              <a:ext cx="288"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4856" name="AutoShape 8" descr="Incident Org chart showing Incident Commander on top level.  Safety Officer, Public Information Officer, and Liaison Officer on the 2nd level.  Third level contains the addition of the Operations Section."/>
            <p:cNvSpPr>
              <a:spLocks noChangeArrowheads="1"/>
            </p:cNvSpPr>
            <p:nvPr/>
          </p:nvSpPr>
          <p:spPr bwMode="gray">
            <a:xfrm>
              <a:off x="3615" y="655"/>
              <a:ext cx="981" cy="336"/>
            </a:xfrm>
            <a:prstGeom prst="cube">
              <a:avLst>
                <a:gd name="adj" fmla="val 11310"/>
              </a:avLst>
            </a:prstGeom>
            <a:solidFill>
              <a:srgbClr val="1D3B59"/>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4857" name="AutoShape 9"/>
            <p:cNvSpPr>
              <a:spLocks noChangeArrowheads="1"/>
            </p:cNvSpPr>
            <p:nvPr/>
          </p:nvSpPr>
          <p:spPr bwMode="auto">
            <a:xfrm>
              <a:off x="4239" y="1039"/>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4858" name="AutoShape 10"/>
            <p:cNvSpPr>
              <a:spLocks noChangeArrowheads="1"/>
            </p:cNvSpPr>
            <p:nvPr/>
          </p:nvSpPr>
          <p:spPr bwMode="auto">
            <a:xfrm>
              <a:off x="2943" y="1231"/>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4859" name="AutoShape 11"/>
            <p:cNvSpPr>
              <a:spLocks noChangeArrowheads="1"/>
            </p:cNvSpPr>
            <p:nvPr/>
          </p:nvSpPr>
          <p:spPr bwMode="auto">
            <a:xfrm>
              <a:off x="4239" y="1423"/>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4863" name="Line 15"/>
            <p:cNvSpPr>
              <a:spLocks noChangeShapeType="1"/>
            </p:cNvSpPr>
            <p:nvPr/>
          </p:nvSpPr>
          <p:spPr bwMode="auto">
            <a:xfrm flipV="1">
              <a:off x="4085" y="1957"/>
              <a:ext cx="0" cy="1182"/>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4864" name="AutoShape 16"/>
            <p:cNvCxnSpPr>
              <a:cxnSpLocks noChangeShapeType="1"/>
            </p:cNvCxnSpPr>
            <p:nvPr/>
          </p:nvCxnSpPr>
          <p:spPr bwMode="auto">
            <a:xfrm rot="16200000">
              <a:off x="4069" y="2819"/>
              <a:ext cx="38" cy="950"/>
            </a:xfrm>
            <a:prstGeom prst="bentConnector3">
              <a:avLst>
                <a:gd name="adj1" fmla="val 478949"/>
              </a:avLst>
            </a:prstGeom>
            <a:noFill/>
            <a:ln w="22225">
              <a:solidFill>
                <a:schemeClr val="accent6"/>
              </a:solidFill>
              <a:miter lim="800000"/>
              <a:headEnd/>
              <a:tailEnd/>
            </a:ln>
            <a:effectLst/>
          </p:spPr>
        </p:cxnSp>
        <p:cxnSp>
          <p:nvCxnSpPr>
            <p:cNvPr id="334865" name="AutoShape 17"/>
            <p:cNvCxnSpPr>
              <a:cxnSpLocks noChangeShapeType="1"/>
            </p:cNvCxnSpPr>
            <p:nvPr/>
          </p:nvCxnSpPr>
          <p:spPr bwMode="auto">
            <a:xfrm rot="5400000" flipV="1">
              <a:off x="4101" y="1896"/>
              <a:ext cx="1" cy="1800"/>
            </a:xfrm>
            <a:prstGeom prst="bentConnector3">
              <a:avLst>
                <a:gd name="adj1" fmla="val -14400000"/>
              </a:avLst>
            </a:prstGeom>
            <a:noFill/>
            <a:ln w="22225">
              <a:solidFill>
                <a:schemeClr val="accent6"/>
              </a:solidFill>
              <a:miter lim="800000"/>
              <a:headEnd/>
              <a:tailEnd/>
            </a:ln>
            <a:effectLst/>
          </p:spPr>
        </p:cxnSp>
        <p:sp>
          <p:nvSpPr>
            <p:cNvPr id="334866" name="Line 18"/>
            <p:cNvSpPr>
              <a:spLocks noChangeShapeType="1"/>
            </p:cNvSpPr>
            <p:nvPr/>
          </p:nvSpPr>
          <p:spPr bwMode="auto">
            <a:xfrm>
              <a:off x="3710" y="2425"/>
              <a:ext cx="384"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4867" name="AutoShape 19"/>
            <p:cNvSpPr>
              <a:spLocks noChangeArrowheads="1"/>
            </p:cNvSpPr>
            <p:nvPr/>
          </p:nvSpPr>
          <p:spPr bwMode="auto">
            <a:xfrm>
              <a:off x="3122" y="2239"/>
              <a:ext cx="789"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Staging </a:t>
              </a:r>
              <a:br>
                <a:rPr lang="en-US" sz="1200" b="1" dirty="0">
                  <a:solidFill>
                    <a:srgbClr val="1D3B59"/>
                  </a:solidFill>
                  <a:cs typeface="+mn-cs"/>
                </a:rPr>
              </a:br>
              <a:r>
                <a:rPr lang="en-US" sz="1200" b="1" dirty="0">
                  <a:solidFill>
                    <a:srgbClr val="1D3B59"/>
                  </a:solidFill>
                  <a:cs typeface="+mn-cs"/>
                </a:rPr>
                <a:t>Area</a:t>
              </a:r>
            </a:p>
          </p:txBody>
        </p:sp>
        <p:sp>
          <p:nvSpPr>
            <p:cNvPr id="334868" name="AutoShape 20" descr="Org Incident Management chart showing 3rd  level: Operations Section."/>
            <p:cNvSpPr>
              <a:spLocks noChangeArrowheads="1"/>
            </p:cNvSpPr>
            <p:nvPr/>
          </p:nvSpPr>
          <p:spPr bwMode="auto">
            <a:xfrm>
              <a:off x="3602" y="1855"/>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Operations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334869" name="AutoShape 21" descr="Incident Management Org chart, 5th level Search Group.  Under Search Group is Canine Strike Team and Volunteer Searchers."/>
            <p:cNvSpPr>
              <a:spLocks noChangeArrowheads="1"/>
            </p:cNvSpPr>
            <p:nvPr/>
          </p:nvSpPr>
          <p:spPr bwMode="auto">
            <a:xfrm>
              <a:off x="3668"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Search</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0" name="AutoShape 22"/>
            <p:cNvSpPr>
              <a:spLocks noChangeArrowheads="1"/>
            </p:cNvSpPr>
            <p:nvPr/>
          </p:nvSpPr>
          <p:spPr bwMode="auto">
            <a:xfrm>
              <a:off x="2762"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EMS</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1" name="AutoShape 23"/>
            <p:cNvSpPr>
              <a:spLocks noChangeArrowheads="1"/>
            </p:cNvSpPr>
            <p:nvPr/>
          </p:nvSpPr>
          <p:spPr bwMode="auto">
            <a:xfrm>
              <a:off x="4562"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Investigation</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2" name="AutoShape 24"/>
            <p:cNvSpPr>
              <a:spLocks noChangeArrowheads="1"/>
            </p:cNvSpPr>
            <p:nvPr/>
          </p:nvSpPr>
          <p:spPr bwMode="auto">
            <a:xfrm>
              <a:off x="3212" y="319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Canine </a:t>
              </a:r>
              <a:br>
                <a:rPr lang="en-US" sz="1200" b="1" dirty="0">
                  <a:solidFill>
                    <a:srgbClr val="1D3B59"/>
                  </a:solidFill>
                  <a:cs typeface="+mn-cs"/>
                </a:rPr>
              </a:br>
              <a:r>
                <a:rPr lang="en-US" sz="1200" b="1" dirty="0">
                  <a:solidFill>
                    <a:srgbClr val="1D3B59"/>
                  </a:solidFill>
                  <a:cs typeface="+mn-cs"/>
                </a:rPr>
                <a:t>Strike Team</a:t>
              </a:r>
            </a:p>
          </p:txBody>
        </p:sp>
        <p:sp>
          <p:nvSpPr>
            <p:cNvPr id="334873" name="AutoShape 25"/>
            <p:cNvSpPr>
              <a:spLocks noChangeArrowheads="1"/>
            </p:cNvSpPr>
            <p:nvPr/>
          </p:nvSpPr>
          <p:spPr bwMode="auto">
            <a:xfrm>
              <a:off x="4124" y="319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Volunteer</a:t>
              </a:r>
            </a:p>
            <a:p>
              <a:pPr algn="ctr">
                <a:lnSpc>
                  <a:spcPct val="85000"/>
                </a:lnSpc>
                <a:defRPr/>
              </a:pPr>
              <a:r>
                <a:rPr lang="en-US" sz="1200" b="1" dirty="0">
                  <a:solidFill>
                    <a:srgbClr val="1D3B59"/>
                  </a:solidFill>
                  <a:cs typeface="+mn-cs"/>
                </a:rPr>
                <a:t>Searchers</a:t>
              </a:r>
              <a:endParaRPr lang="en-US" sz="1200" b="1" dirty="0">
                <a:solidFill>
                  <a:srgbClr val="FFFFFF"/>
                </a:solidFill>
                <a:cs typeface="+mn-cs"/>
              </a:endParaRPr>
            </a:p>
          </p:txBody>
        </p:sp>
      </p:grpSp>
      <p:sp>
        <p:nvSpPr>
          <p:cNvPr id="334874" name="Text Box 26"/>
          <p:cNvSpPr txBox="1">
            <a:spLocks noChangeArrowheads="1"/>
          </p:cNvSpPr>
          <p:nvPr/>
        </p:nvSpPr>
        <p:spPr bwMode="auto">
          <a:xfrm>
            <a:off x="533400" y="4103688"/>
            <a:ext cx="3268663" cy="92551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dirty="0">
                <a:solidFill>
                  <a:srgbClr val="FFFFFF"/>
                </a:solidFill>
              </a:rPr>
              <a:t>As the incident expands, an Operations Section Chief is assigned.</a:t>
            </a:r>
          </a:p>
        </p:txBody>
      </p:sp>
      <p:sp>
        <p:nvSpPr>
          <p:cNvPr id="2" name="Slide Number Placeholder 1"/>
          <p:cNvSpPr>
            <a:spLocks noGrp="1"/>
          </p:cNvSpPr>
          <p:nvPr>
            <p:ph type="sldNum" sz="quarter" idx="12"/>
          </p:nvPr>
        </p:nvSpPr>
        <p:spPr/>
        <p:txBody>
          <a:bodyPr/>
          <a:lstStyle/>
          <a:p>
            <a:fld id="{F013E6F1-D256-477C-B251-BD0A4AB70D75}" type="slidenum">
              <a:rPr lang="en-US" smtClean="0"/>
              <a:pPr/>
              <a:t>28</a:t>
            </a:fld>
            <a:endParaRPr lang="en-US"/>
          </a:p>
        </p:txBody>
      </p:sp>
    </p:spTree>
    <p:extLst>
      <p:ext uri="{BB962C8B-B14F-4D97-AF65-F5344CB8AC3E}">
        <p14:creationId xmlns:p14="http://schemas.microsoft.com/office/powerpoint/2010/main" val="15771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spect="1" noChangeArrowheads="1"/>
          </p:cNvSpPr>
          <p:nvPr>
            <p:ph type="title"/>
          </p:nvPr>
        </p:nvSpPr>
        <p:spPr>
          <a:xfrm>
            <a:off x="455613" y="274638"/>
            <a:ext cx="8226425" cy="691520"/>
          </a:xfrm>
        </p:spPr>
        <p:txBody>
          <a:bodyPr/>
          <a:lstStyle/>
          <a:p>
            <a:pPr eaLnBrk="1" hangingPunct="1"/>
            <a:r>
              <a:rPr lang="en-US" dirty="0" smtClean="0"/>
              <a:t>Example:  Expanding Incident (3 of 3)</a:t>
            </a:r>
          </a:p>
        </p:txBody>
      </p:sp>
      <p:sp>
        <p:nvSpPr>
          <p:cNvPr id="58371" name="Rectangle 3"/>
          <p:cNvSpPr>
            <a:spLocks noGrp="1" noChangeArrowheads="1"/>
          </p:cNvSpPr>
          <p:nvPr>
            <p:ph idx="1"/>
          </p:nvPr>
        </p:nvSpPr>
        <p:spPr>
          <a:xfrm>
            <a:off x="457200" y="1066800"/>
            <a:ext cx="3657600" cy="4525963"/>
          </a:xfrm>
        </p:spPr>
        <p:txBody>
          <a:bodyPr/>
          <a:lstStyle/>
          <a:p>
            <a:pPr eaLnBrk="1" hangingPunct="1"/>
            <a:r>
              <a:rPr lang="en-US" sz="2200" u="sng" dirty="0" smtClean="0"/>
              <a:t>Scenario</a:t>
            </a:r>
            <a:r>
              <a:rPr lang="en-US" sz="2200" dirty="0" smtClean="0"/>
              <a:t>:  With hundreds of responders and volunteers arriving, there is a need for on-scene support of the planning and logistics functions. </a:t>
            </a:r>
            <a:br>
              <a:rPr lang="en-US" sz="2200" dirty="0" smtClean="0"/>
            </a:br>
            <a:r>
              <a:rPr lang="en-US" sz="2200" dirty="0" smtClean="0"/>
              <a:t/>
            </a:r>
            <a:br>
              <a:rPr lang="en-US" sz="2200" dirty="0" smtClean="0"/>
            </a:br>
            <a:r>
              <a:rPr lang="en-US" sz="2200" dirty="0" smtClean="0"/>
              <a:t>The Incident Commander adds a Planning Section Chief and Logistics Section Chief.  </a:t>
            </a:r>
            <a:br>
              <a:rPr lang="en-US" sz="2200" dirty="0" smtClean="0"/>
            </a:br>
            <a:endParaRPr lang="en-US" sz="2200" dirty="0" smtClean="0"/>
          </a:p>
        </p:txBody>
      </p:sp>
      <p:grpSp>
        <p:nvGrpSpPr>
          <p:cNvPr id="58372" name="Group 19" descr="An organization chart.  Incident Commander connects below to the Public Information Officer, Safety Officer, and Liaison Officer.  The Incident Commander also connects  below to the Operations Section, Planning Section, and Logistics Section."/>
          <p:cNvGrpSpPr>
            <a:grpSpLocks/>
          </p:cNvGrpSpPr>
          <p:nvPr/>
        </p:nvGrpSpPr>
        <p:grpSpPr bwMode="auto">
          <a:xfrm>
            <a:off x="4572000" y="1143000"/>
            <a:ext cx="4419600" cy="3606800"/>
            <a:chOff x="2880" y="720"/>
            <a:chExt cx="2784" cy="2272"/>
          </a:xfrm>
        </p:grpSpPr>
        <p:sp>
          <p:nvSpPr>
            <p:cNvPr id="58373" name="Line 4"/>
            <p:cNvSpPr>
              <a:spLocks noChangeShapeType="1"/>
            </p:cNvSpPr>
            <p:nvPr/>
          </p:nvSpPr>
          <p:spPr bwMode="auto">
            <a:xfrm flipV="1">
              <a:off x="4253" y="1008"/>
              <a:ext cx="0" cy="1008"/>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8374" name="AutoShape 5"/>
            <p:cNvCxnSpPr>
              <a:cxnSpLocks noChangeShapeType="1"/>
            </p:cNvCxnSpPr>
            <p:nvPr/>
          </p:nvCxnSpPr>
          <p:spPr bwMode="auto">
            <a:xfrm rot="10800000" flipH="1">
              <a:off x="4480" y="1291"/>
              <a:ext cx="1" cy="384"/>
            </a:xfrm>
            <a:prstGeom prst="bentConnector3">
              <a:avLst>
                <a:gd name="adj1" fmla="val -14400005"/>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8375" name="Line 6"/>
            <p:cNvSpPr>
              <a:spLocks noChangeShapeType="1"/>
            </p:cNvSpPr>
            <p:nvPr/>
          </p:nvSpPr>
          <p:spPr bwMode="auto">
            <a:xfrm flipH="1">
              <a:off x="4053" y="1488"/>
              <a:ext cx="288"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79" name="AutoShape 7" descr="Incident org chart with Incident Commander at top level; Safety Officer, Public Information Officer and Liaison Officer at 2nd level; and Operations Section, Planning Section and Logistics Section on the 3rd level."/>
            <p:cNvSpPr>
              <a:spLocks noChangeArrowheads="1"/>
            </p:cNvSpPr>
            <p:nvPr/>
          </p:nvSpPr>
          <p:spPr bwMode="gray">
            <a:xfrm>
              <a:off x="3773" y="720"/>
              <a:ext cx="981" cy="336"/>
            </a:xfrm>
            <a:prstGeom prst="cube">
              <a:avLst>
                <a:gd name="adj" fmla="val 11310"/>
              </a:avLst>
            </a:prstGeom>
            <a:solidFill>
              <a:srgbClr val="1D3B59"/>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5880" name="AutoShape 8"/>
            <p:cNvSpPr>
              <a:spLocks noChangeArrowheads="1"/>
            </p:cNvSpPr>
            <p:nvPr/>
          </p:nvSpPr>
          <p:spPr bwMode="auto">
            <a:xfrm>
              <a:off x="4397" y="1104"/>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5881" name="AutoShape 9"/>
            <p:cNvSpPr>
              <a:spLocks noChangeArrowheads="1"/>
            </p:cNvSpPr>
            <p:nvPr/>
          </p:nvSpPr>
          <p:spPr bwMode="auto">
            <a:xfrm>
              <a:off x="3101" y="1296"/>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5882" name="AutoShape 10"/>
            <p:cNvSpPr>
              <a:spLocks noChangeArrowheads="1"/>
            </p:cNvSpPr>
            <p:nvPr/>
          </p:nvSpPr>
          <p:spPr bwMode="auto">
            <a:xfrm>
              <a:off x="4397" y="1488"/>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5894" name="AutoShape 22"/>
            <p:cNvSpPr>
              <a:spLocks noChangeArrowheads="1"/>
            </p:cNvSpPr>
            <p:nvPr/>
          </p:nvSpPr>
          <p:spPr bwMode="auto">
            <a:xfrm>
              <a:off x="384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Planning</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58381" name="Line 24"/>
            <p:cNvSpPr>
              <a:spLocks noChangeShapeType="1"/>
            </p:cNvSpPr>
            <p:nvPr/>
          </p:nvSpPr>
          <p:spPr bwMode="auto">
            <a:xfrm>
              <a:off x="3304" y="1912"/>
              <a:ext cx="188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Line 26"/>
            <p:cNvSpPr>
              <a:spLocks noChangeShapeType="1"/>
            </p:cNvSpPr>
            <p:nvPr/>
          </p:nvSpPr>
          <p:spPr bwMode="auto">
            <a:xfrm>
              <a:off x="3312" y="1920"/>
              <a:ext cx="0" cy="24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88" name="AutoShape 16"/>
            <p:cNvSpPr>
              <a:spLocks noChangeArrowheads="1"/>
            </p:cNvSpPr>
            <p:nvPr/>
          </p:nvSpPr>
          <p:spPr bwMode="auto">
            <a:xfrm>
              <a:off x="288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Operations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58384" name="Line 27"/>
            <p:cNvSpPr>
              <a:spLocks noChangeShapeType="1"/>
            </p:cNvSpPr>
            <p:nvPr/>
          </p:nvSpPr>
          <p:spPr bwMode="auto">
            <a:xfrm>
              <a:off x="5184" y="1912"/>
              <a:ext cx="0" cy="24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95" name="AutoShape 23"/>
            <p:cNvSpPr>
              <a:spLocks noChangeArrowheads="1"/>
            </p:cNvSpPr>
            <p:nvPr/>
          </p:nvSpPr>
          <p:spPr bwMode="auto">
            <a:xfrm>
              <a:off x="480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Logistics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335900" name="Text Box 28"/>
            <p:cNvSpPr txBox="1">
              <a:spLocks noChangeArrowheads="1"/>
            </p:cNvSpPr>
            <p:nvPr/>
          </p:nvSpPr>
          <p:spPr bwMode="auto">
            <a:xfrm>
              <a:off x="3072" y="2585"/>
              <a:ext cx="2352" cy="40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a:solidFill>
                    <a:srgbClr val="FFFFFF"/>
                  </a:solidFill>
                  <a:cs typeface="Arial" charset="0"/>
                </a:rPr>
                <a:t>Remember . . . Not all Sections need to be activated!</a:t>
              </a:r>
            </a:p>
          </p:txBody>
        </p:sp>
      </p:grpSp>
      <p:sp>
        <p:nvSpPr>
          <p:cNvPr id="2" name="Slide Number Placeholder 1"/>
          <p:cNvSpPr>
            <a:spLocks noGrp="1"/>
          </p:cNvSpPr>
          <p:nvPr>
            <p:ph type="sldNum" sz="quarter" idx="12"/>
          </p:nvPr>
        </p:nvSpPr>
        <p:spPr/>
        <p:txBody>
          <a:bodyPr/>
          <a:lstStyle/>
          <a:p>
            <a:fld id="{F013E6F1-D256-477C-B251-BD0A4AB70D75}" type="slidenum">
              <a:rPr lang="en-US" smtClean="0"/>
              <a:pPr/>
              <a:t>29</a:t>
            </a:fld>
            <a:endParaRPr lang="en-US"/>
          </a:p>
        </p:txBody>
      </p:sp>
    </p:spTree>
    <p:extLst>
      <p:ext uri="{BB962C8B-B14F-4D97-AF65-F5344CB8AC3E}">
        <p14:creationId xmlns:p14="http://schemas.microsoft.com/office/powerpoint/2010/main" val="28507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53" y="282258"/>
            <a:ext cx="6316662" cy="1143000"/>
          </a:xfrm>
        </p:spPr>
        <p:txBody>
          <a:bodyPr/>
          <a:lstStyle/>
          <a:p>
            <a:r>
              <a:rPr lang="en-US" dirty="0" smtClean="0"/>
              <a:t>Minneapolis Responds-The 35W Bridge Collapse</a:t>
            </a:r>
            <a:endParaRPr lang="en-US" dirty="0"/>
          </a:p>
        </p:txBody>
      </p:sp>
      <p:sp>
        <p:nvSpPr>
          <p:cNvPr id="4" name="Slide Number Placeholder 3"/>
          <p:cNvSpPr>
            <a:spLocks noGrp="1"/>
          </p:cNvSpPr>
          <p:nvPr>
            <p:ph type="sldNum" sz="quarter" idx="12"/>
          </p:nvPr>
        </p:nvSpPr>
        <p:spPr/>
        <p:txBody>
          <a:bodyPr/>
          <a:lstStyle/>
          <a:p>
            <a:fld id="{F098397B-AF7E-4524-B6FD-F667C929F6FF}" type="slidenum">
              <a:rPr lang="en-US" smtClean="0"/>
              <a:pPr/>
              <a:t>3</a:t>
            </a:fld>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5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spect="1" noChangeArrowheads="1"/>
          </p:cNvSpPr>
          <p:nvPr>
            <p:ph type="title"/>
          </p:nvPr>
        </p:nvSpPr>
        <p:spPr>
          <a:xfrm>
            <a:off x="455613" y="274638"/>
            <a:ext cx="8226425" cy="536245"/>
          </a:xfrm>
        </p:spPr>
        <p:txBody>
          <a:bodyPr/>
          <a:lstStyle/>
          <a:p>
            <a:pPr algn="ctr"/>
            <a:r>
              <a:rPr lang="en-US" dirty="0"/>
              <a:t>Chain of Command</a:t>
            </a:r>
          </a:p>
        </p:txBody>
      </p:sp>
      <p:sp>
        <p:nvSpPr>
          <p:cNvPr id="350211" name="Line 3"/>
          <p:cNvSpPr>
            <a:spLocks noChangeShapeType="1"/>
          </p:cNvSpPr>
          <p:nvPr/>
        </p:nvSpPr>
        <p:spPr bwMode="auto">
          <a:xfrm flipV="1">
            <a:off x="4114800" y="1905000"/>
            <a:ext cx="0" cy="1828800"/>
          </a:xfrm>
          <a:prstGeom prst="line">
            <a:avLst/>
          </a:prstGeom>
          <a:noFill/>
          <a:ln w="22225">
            <a:solidFill>
              <a:schemeClr val="bg1"/>
            </a:solidFill>
            <a:round/>
            <a:headEnd/>
            <a:tailEnd/>
          </a:ln>
          <a:effectLst>
            <a:outerShdw dist="35921" dir="2700000" algn="ctr" rotWithShape="0">
              <a:srgbClr val="18314A">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50212" name="AutoShape 4"/>
          <p:cNvSpPr>
            <a:spLocks noChangeArrowheads="1"/>
          </p:cNvSpPr>
          <p:nvPr/>
        </p:nvSpPr>
        <p:spPr bwMode="auto">
          <a:xfrm>
            <a:off x="3457575" y="1371600"/>
            <a:ext cx="1524000" cy="533400"/>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Incident</a:t>
            </a:r>
          </a:p>
          <a:p>
            <a:pPr>
              <a:lnSpc>
                <a:spcPct val="85000"/>
              </a:lnSpc>
            </a:pPr>
            <a:r>
              <a:rPr lang="en-US" sz="1300" b="1">
                <a:solidFill>
                  <a:srgbClr val="1D3B59"/>
                </a:solidFill>
                <a:latin typeface="Arial" charset="0"/>
              </a:rPr>
              <a:t>Commander</a:t>
            </a:r>
            <a:endParaRPr lang="en-US" sz="1300" b="1">
              <a:latin typeface="Arial" charset="0"/>
            </a:endParaRPr>
          </a:p>
        </p:txBody>
      </p:sp>
      <p:sp>
        <p:nvSpPr>
          <p:cNvPr id="350213" name="Line 5"/>
          <p:cNvSpPr>
            <a:spLocks noChangeShapeType="1"/>
          </p:cNvSpPr>
          <p:nvPr/>
        </p:nvSpPr>
        <p:spPr bwMode="auto">
          <a:xfrm flipV="1">
            <a:off x="4962525" y="4495800"/>
            <a:ext cx="0" cy="104775"/>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14" name="Line 6"/>
          <p:cNvSpPr>
            <a:spLocks noChangeShapeType="1"/>
          </p:cNvSpPr>
          <p:nvPr/>
        </p:nvSpPr>
        <p:spPr bwMode="auto">
          <a:xfrm flipV="1">
            <a:off x="4953000" y="3733800"/>
            <a:ext cx="9525" cy="228600"/>
          </a:xfrm>
          <a:prstGeom prst="line">
            <a:avLst/>
          </a:prstGeom>
          <a:noFill/>
          <a:ln w="22225">
            <a:solidFill>
              <a:schemeClr val="bg1"/>
            </a:solidFill>
            <a:round/>
            <a:headEnd/>
            <a:tailEnd/>
          </a:ln>
          <a:effectLst>
            <a:outerShdw dist="28398" dir="3806097" algn="ctr" rotWithShape="0">
              <a:srgbClr val="18314A">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350215" name="AutoShape 7"/>
          <p:cNvCxnSpPr>
            <a:cxnSpLocks noChangeShapeType="1"/>
          </p:cNvCxnSpPr>
          <p:nvPr/>
        </p:nvCxnSpPr>
        <p:spPr bwMode="auto">
          <a:xfrm rot="5400000" flipV="1">
            <a:off x="4218781" y="1562894"/>
            <a:ext cx="1588" cy="4800600"/>
          </a:xfrm>
          <a:prstGeom prst="bentConnector3">
            <a:avLst>
              <a:gd name="adj1" fmla="val -14400005"/>
            </a:avLst>
          </a:prstGeom>
          <a:noFill/>
          <a:ln w="22225">
            <a:solidFill>
              <a:schemeClr val="bg1"/>
            </a:solidFill>
            <a:miter lim="800000"/>
            <a:headEnd/>
            <a:tailEnd/>
          </a:ln>
          <a:effectLst>
            <a:outerShdw dist="35921" dir="2700000" algn="ctr" rotWithShape="0">
              <a:srgbClr val="18314A">
                <a:alpha val="50000"/>
              </a:srgbClr>
            </a:outerShdw>
          </a:effectLst>
          <a:extLst>
            <a:ext uri="{909E8E84-426E-40DD-AFC4-6F175D3DCCD1}">
              <a14:hiddenFill xmlns:a14="http://schemas.microsoft.com/office/drawing/2010/main">
                <a:noFill/>
              </a14:hiddenFill>
            </a:ext>
          </a:extLst>
        </p:spPr>
      </p:cxnSp>
      <p:sp>
        <p:nvSpPr>
          <p:cNvPr id="350216" name="AutoShape 8"/>
          <p:cNvSpPr>
            <a:spLocks/>
          </p:cNvSpPr>
          <p:nvPr/>
        </p:nvSpPr>
        <p:spPr bwMode="auto">
          <a:xfrm>
            <a:off x="7362825" y="3962400"/>
            <a:ext cx="257175" cy="533400"/>
          </a:xfrm>
          <a:prstGeom prst="rightBrace">
            <a:avLst>
              <a:gd name="adj1" fmla="val 17284"/>
              <a:gd name="adj2" fmla="val 50000"/>
            </a:avLst>
          </a:prstGeom>
          <a:noFill/>
          <a:ln w="22225">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17" name="AutoShape 9"/>
          <p:cNvSpPr>
            <a:spLocks/>
          </p:cNvSpPr>
          <p:nvPr/>
        </p:nvSpPr>
        <p:spPr bwMode="auto">
          <a:xfrm>
            <a:off x="5915025" y="2057400"/>
            <a:ext cx="333375" cy="1524000"/>
          </a:xfrm>
          <a:prstGeom prst="rightBrace">
            <a:avLst>
              <a:gd name="adj1" fmla="val 38095"/>
              <a:gd name="adj2" fmla="val 53241"/>
            </a:avLst>
          </a:prstGeom>
          <a:noFill/>
          <a:ln w="22225">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18" name="Line 10"/>
          <p:cNvSpPr>
            <a:spLocks noChangeShapeType="1"/>
          </p:cNvSpPr>
          <p:nvPr/>
        </p:nvSpPr>
        <p:spPr bwMode="auto">
          <a:xfrm>
            <a:off x="4114800" y="2333625"/>
            <a:ext cx="1524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19" name="Line 11"/>
          <p:cNvSpPr>
            <a:spLocks noChangeShapeType="1"/>
          </p:cNvSpPr>
          <p:nvPr/>
        </p:nvSpPr>
        <p:spPr bwMode="auto">
          <a:xfrm>
            <a:off x="4114800" y="2876550"/>
            <a:ext cx="1524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20" name="Line 12"/>
          <p:cNvSpPr>
            <a:spLocks noChangeShapeType="1"/>
          </p:cNvSpPr>
          <p:nvPr/>
        </p:nvSpPr>
        <p:spPr bwMode="auto">
          <a:xfrm>
            <a:off x="4114800" y="3362325"/>
            <a:ext cx="1524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21" name="Text Box 13"/>
          <p:cNvSpPr txBox="1">
            <a:spLocks noChangeArrowheads="1"/>
          </p:cNvSpPr>
          <p:nvPr/>
        </p:nvSpPr>
        <p:spPr bwMode="auto">
          <a:xfrm>
            <a:off x="6096000" y="2362200"/>
            <a:ext cx="21336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b="1">
                <a:solidFill>
                  <a:schemeClr val="bg1"/>
                </a:solidFill>
                <a:latin typeface="Arial" charset="0"/>
              </a:rPr>
              <a:t>Command Staff</a:t>
            </a:r>
          </a:p>
        </p:txBody>
      </p:sp>
      <p:sp>
        <p:nvSpPr>
          <p:cNvPr id="350222" name="Text Box 14"/>
          <p:cNvSpPr txBox="1">
            <a:spLocks noChangeArrowheads="1"/>
          </p:cNvSpPr>
          <p:nvPr/>
        </p:nvSpPr>
        <p:spPr bwMode="auto">
          <a:xfrm>
            <a:off x="7162800" y="3733800"/>
            <a:ext cx="21336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b="1">
                <a:solidFill>
                  <a:schemeClr val="bg1"/>
                </a:solidFill>
                <a:latin typeface="Arial" charset="0"/>
              </a:rPr>
              <a:t>General </a:t>
            </a:r>
            <a:br>
              <a:rPr lang="en-US" b="1">
                <a:solidFill>
                  <a:schemeClr val="bg1"/>
                </a:solidFill>
                <a:latin typeface="Arial" charset="0"/>
              </a:rPr>
            </a:br>
            <a:r>
              <a:rPr lang="en-US" b="1">
                <a:solidFill>
                  <a:schemeClr val="bg1"/>
                </a:solidFill>
                <a:latin typeface="Arial" charset="0"/>
              </a:rPr>
              <a:t>Staff</a:t>
            </a:r>
          </a:p>
        </p:txBody>
      </p:sp>
      <p:cxnSp>
        <p:nvCxnSpPr>
          <p:cNvPr id="350223" name="AutoShape 15"/>
          <p:cNvCxnSpPr>
            <a:cxnSpLocks noChangeShapeType="1"/>
            <a:stCxn id="350229" idx="1"/>
            <a:endCxn id="350230" idx="1"/>
          </p:cNvCxnSpPr>
          <p:nvPr/>
        </p:nvCxnSpPr>
        <p:spPr bwMode="auto">
          <a:xfrm rot="5400000" flipV="1">
            <a:off x="1801019" y="3969544"/>
            <a:ext cx="1588" cy="1657350"/>
          </a:xfrm>
          <a:prstGeom prst="bentConnector3">
            <a:avLst>
              <a:gd name="adj1" fmla="val -19000000"/>
            </a:avLst>
          </a:prstGeom>
          <a:noFill/>
          <a:ln w="2222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0224" name="AutoShape 16"/>
          <p:cNvCxnSpPr>
            <a:cxnSpLocks noChangeShapeType="1"/>
          </p:cNvCxnSpPr>
          <p:nvPr/>
        </p:nvCxnSpPr>
        <p:spPr bwMode="auto">
          <a:xfrm rot="5400000" flipV="1">
            <a:off x="4973638" y="4013200"/>
            <a:ext cx="1588" cy="1576387"/>
          </a:xfrm>
          <a:prstGeom prst="bentConnector3">
            <a:avLst>
              <a:gd name="adj1" fmla="val -12300005"/>
            </a:avLst>
          </a:prstGeom>
          <a:noFill/>
          <a:ln w="2222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0225" name="AutoShape 17"/>
          <p:cNvSpPr>
            <a:spLocks noChangeArrowheads="1"/>
          </p:cNvSpPr>
          <p:nvPr/>
        </p:nvSpPr>
        <p:spPr bwMode="auto">
          <a:xfrm>
            <a:off x="990600" y="3962400"/>
            <a:ext cx="1524000" cy="533400"/>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Operations</a:t>
            </a:r>
          </a:p>
          <a:p>
            <a:pPr>
              <a:lnSpc>
                <a:spcPct val="85000"/>
              </a:lnSpc>
            </a:pPr>
            <a:r>
              <a:rPr lang="en-US" sz="1300" b="1">
                <a:solidFill>
                  <a:srgbClr val="1D3B59"/>
                </a:solidFill>
                <a:latin typeface="Arial" charset="0"/>
              </a:rPr>
              <a:t>Section Chief</a:t>
            </a:r>
            <a:endParaRPr lang="en-US" sz="1300" b="1">
              <a:latin typeface="Arial" charset="0"/>
            </a:endParaRPr>
          </a:p>
        </p:txBody>
      </p:sp>
      <p:sp>
        <p:nvSpPr>
          <p:cNvPr id="350226" name="AutoShape 18"/>
          <p:cNvSpPr>
            <a:spLocks noChangeArrowheads="1"/>
          </p:cNvSpPr>
          <p:nvPr/>
        </p:nvSpPr>
        <p:spPr bwMode="auto">
          <a:xfrm>
            <a:off x="2590800" y="3962400"/>
            <a:ext cx="1524000" cy="533400"/>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Planning</a:t>
            </a:r>
          </a:p>
          <a:p>
            <a:pPr>
              <a:lnSpc>
                <a:spcPct val="85000"/>
              </a:lnSpc>
            </a:pPr>
            <a:r>
              <a:rPr lang="en-US" sz="1300" b="1">
                <a:solidFill>
                  <a:srgbClr val="1D3B59"/>
                </a:solidFill>
                <a:latin typeface="Arial" charset="0"/>
              </a:rPr>
              <a:t>Section Chief</a:t>
            </a:r>
          </a:p>
        </p:txBody>
      </p:sp>
      <p:sp>
        <p:nvSpPr>
          <p:cNvPr id="350227" name="AutoShape 19"/>
          <p:cNvSpPr>
            <a:spLocks noChangeArrowheads="1"/>
          </p:cNvSpPr>
          <p:nvPr/>
        </p:nvSpPr>
        <p:spPr bwMode="auto">
          <a:xfrm>
            <a:off x="4191000" y="3962400"/>
            <a:ext cx="1524000" cy="533400"/>
          </a:xfrm>
          <a:prstGeom prst="cube">
            <a:avLst>
              <a:gd name="adj" fmla="val 13986"/>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Logistics</a:t>
            </a:r>
          </a:p>
          <a:p>
            <a:pPr>
              <a:lnSpc>
                <a:spcPct val="85000"/>
              </a:lnSpc>
            </a:pPr>
            <a:r>
              <a:rPr lang="en-US" sz="1300" b="1">
                <a:solidFill>
                  <a:srgbClr val="1D3B59"/>
                </a:solidFill>
                <a:latin typeface="Arial" charset="0"/>
              </a:rPr>
              <a:t>Section Chief</a:t>
            </a:r>
            <a:endParaRPr lang="en-US" sz="1300" b="1">
              <a:latin typeface="Arial" charset="0"/>
            </a:endParaRPr>
          </a:p>
        </p:txBody>
      </p:sp>
      <p:sp>
        <p:nvSpPr>
          <p:cNvPr id="350228" name="AutoShape 20"/>
          <p:cNvSpPr>
            <a:spLocks noChangeArrowheads="1"/>
          </p:cNvSpPr>
          <p:nvPr/>
        </p:nvSpPr>
        <p:spPr bwMode="auto">
          <a:xfrm>
            <a:off x="5791200" y="3962400"/>
            <a:ext cx="1524000" cy="533400"/>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Finance/Admin</a:t>
            </a:r>
          </a:p>
          <a:p>
            <a:pPr>
              <a:lnSpc>
                <a:spcPct val="85000"/>
              </a:lnSpc>
            </a:pPr>
            <a:r>
              <a:rPr lang="en-US" sz="1300" b="1">
                <a:solidFill>
                  <a:srgbClr val="1D3B59"/>
                </a:solidFill>
                <a:latin typeface="Arial" charset="0"/>
              </a:rPr>
              <a:t>Section Chief</a:t>
            </a:r>
            <a:endParaRPr lang="en-US" sz="1300" b="1">
              <a:latin typeface="Arial" charset="0"/>
            </a:endParaRPr>
          </a:p>
        </p:txBody>
      </p:sp>
      <p:sp>
        <p:nvSpPr>
          <p:cNvPr id="350229" name="AutoShape 21"/>
          <p:cNvSpPr>
            <a:spLocks noChangeArrowheads="1"/>
          </p:cNvSpPr>
          <p:nvPr/>
        </p:nvSpPr>
        <p:spPr bwMode="auto">
          <a:xfrm>
            <a:off x="247650" y="4724400"/>
            <a:ext cx="1524000" cy="533400"/>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Branch</a:t>
            </a:r>
          </a:p>
          <a:p>
            <a:pPr>
              <a:lnSpc>
                <a:spcPct val="85000"/>
              </a:lnSpc>
            </a:pPr>
            <a:r>
              <a:rPr lang="en-US" sz="1300" b="1">
                <a:solidFill>
                  <a:srgbClr val="1D3B59"/>
                </a:solidFill>
                <a:latin typeface="Arial" charset="0"/>
              </a:rPr>
              <a:t>Director</a:t>
            </a:r>
            <a:endParaRPr lang="en-US" sz="1300" b="1">
              <a:latin typeface="Arial" charset="0"/>
            </a:endParaRPr>
          </a:p>
        </p:txBody>
      </p:sp>
      <p:sp>
        <p:nvSpPr>
          <p:cNvPr id="350230" name="AutoShape 22"/>
          <p:cNvSpPr>
            <a:spLocks noChangeArrowheads="1"/>
          </p:cNvSpPr>
          <p:nvPr/>
        </p:nvSpPr>
        <p:spPr bwMode="auto">
          <a:xfrm>
            <a:off x="1905000" y="4724400"/>
            <a:ext cx="1524000" cy="533400"/>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Branch </a:t>
            </a:r>
            <a:br>
              <a:rPr lang="en-US" sz="1300" b="1">
                <a:solidFill>
                  <a:srgbClr val="1D3B59"/>
                </a:solidFill>
                <a:latin typeface="Arial" charset="0"/>
              </a:rPr>
            </a:br>
            <a:r>
              <a:rPr lang="en-US" sz="1300" b="1">
                <a:solidFill>
                  <a:srgbClr val="1D3B59"/>
                </a:solidFill>
                <a:latin typeface="Arial" charset="0"/>
              </a:rPr>
              <a:t>Director</a:t>
            </a:r>
            <a:endParaRPr lang="en-US" sz="1300" b="1">
              <a:latin typeface="Arial" charset="0"/>
            </a:endParaRPr>
          </a:p>
        </p:txBody>
      </p:sp>
      <p:sp>
        <p:nvSpPr>
          <p:cNvPr id="350231" name="AutoShape 23"/>
          <p:cNvSpPr>
            <a:spLocks noChangeArrowheads="1"/>
          </p:cNvSpPr>
          <p:nvPr/>
        </p:nvSpPr>
        <p:spPr bwMode="auto">
          <a:xfrm>
            <a:off x="4191000" y="3124200"/>
            <a:ext cx="1676400" cy="533400"/>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Safety</a:t>
            </a:r>
          </a:p>
          <a:p>
            <a:pPr>
              <a:lnSpc>
                <a:spcPct val="85000"/>
              </a:lnSpc>
            </a:pPr>
            <a:r>
              <a:rPr lang="en-US" sz="1300" b="1">
                <a:solidFill>
                  <a:srgbClr val="1D3B59"/>
                </a:solidFill>
                <a:latin typeface="Arial" charset="0"/>
              </a:rPr>
              <a:t>Officer</a:t>
            </a:r>
            <a:endParaRPr lang="en-US" sz="1300" b="1">
              <a:latin typeface="Arial" charset="0"/>
            </a:endParaRPr>
          </a:p>
        </p:txBody>
      </p:sp>
      <p:sp>
        <p:nvSpPr>
          <p:cNvPr id="350232" name="AutoShape 24"/>
          <p:cNvSpPr>
            <a:spLocks noChangeArrowheads="1"/>
          </p:cNvSpPr>
          <p:nvPr/>
        </p:nvSpPr>
        <p:spPr bwMode="auto">
          <a:xfrm>
            <a:off x="4191000" y="2547938"/>
            <a:ext cx="1676400" cy="533400"/>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Liaison</a:t>
            </a:r>
          </a:p>
          <a:p>
            <a:pPr>
              <a:lnSpc>
                <a:spcPct val="85000"/>
              </a:lnSpc>
            </a:pPr>
            <a:r>
              <a:rPr lang="en-US" sz="1300" b="1">
                <a:solidFill>
                  <a:srgbClr val="1D3B59"/>
                </a:solidFill>
                <a:latin typeface="Arial" charset="0"/>
              </a:rPr>
              <a:t>Officer</a:t>
            </a:r>
            <a:endParaRPr lang="en-US" sz="1300" b="1">
              <a:latin typeface="Arial" charset="0"/>
            </a:endParaRPr>
          </a:p>
        </p:txBody>
      </p:sp>
      <p:sp>
        <p:nvSpPr>
          <p:cNvPr id="350233" name="AutoShape 25"/>
          <p:cNvSpPr>
            <a:spLocks noChangeArrowheads="1"/>
          </p:cNvSpPr>
          <p:nvPr/>
        </p:nvSpPr>
        <p:spPr bwMode="auto">
          <a:xfrm>
            <a:off x="4191000" y="1981200"/>
            <a:ext cx="1676400" cy="533400"/>
          </a:xfrm>
          <a:prstGeom prst="cube">
            <a:avLst>
              <a:gd name="adj" fmla="val 1131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Public Information</a:t>
            </a:r>
          </a:p>
          <a:p>
            <a:pPr>
              <a:lnSpc>
                <a:spcPct val="85000"/>
              </a:lnSpc>
            </a:pPr>
            <a:r>
              <a:rPr lang="en-US" sz="1300" b="1">
                <a:solidFill>
                  <a:srgbClr val="1D3B59"/>
                </a:solidFill>
                <a:latin typeface="Arial" charset="0"/>
              </a:rPr>
              <a:t>Officer</a:t>
            </a:r>
          </a:p>
        </p:txBody>
      </p:sp>
      <p:sp>
        <p:nvSpPr>
          <p:cNvPr id="350234" name="AutoShape 26"/>
          <p:cNvSpPr>
            <a:spLocks noChangeArrowheads="1"/>
          </p:cNvSpPr>
          <p:nvPr/>
        </p:nvSpPr>
        <p:spPr bwMode="auto">
          <a:xfrm>
            <a:off x="3581400" y="4724400"/>
            <a:ext cx="1524000" cy="533400"/>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Service </a:t>
            </a:r>
          </a:p>
          <a:p>
            <a:pPr>
              <a:lnSpc>
                <a:spcPct val="85000"/>
              </a:lnSpc>
            </a:pPr>
            <a:r>
              <a:rPr lang="en-US" sz="1300" b="1">
                <a:solidFill>
                  <a:srgbClr val="1D3B59"/>
                </a:solidFill>
                <a:latin typeface="Arial" charset="0"/>
              </a:rPr>
              <a:t>Branch Director</a:t>
            </a:r>
            <a:endParaRPr lang="en-US" sz="1300" b="1">
              <a:latin typeface="Arial" charset="0"/>
            </a:endParaRPr>
          </a:p>
        </p:txBody>
      </p:sp>
      <p:sp>
        <p:nvSpPr>
          <p:cNvPr id="350235" name="AutoShape 27"/>
          <p:cNvSpPr>
            <a:spLocks noChangeArrowheads="1"/>
          </p:cNvSpPr>
          <p:nvPr/>
        </p:nvSpPr>
        <p:spPr bwMode="auto">
          <a:xfrm>
            <a:off x="5162550" y="4724400"/>
            <a:ext cx="1524000" cy="533400"/>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pPr>
            <a:r>
              <a:rPr lang="en-US" sz="1300" b="1">
                <a:solidFill>
                  <a:srgbClr val="1D3B59"/>
                </a:solidFill>
                <a:latin typeface="Arial" charset="0"/>
              </a:rPr>
              <a:t>Support</a:t>
            </a:r>
          </a:p>
          <a:p>
            <a:pPr>
              <a:lnSpc>
                <a:spcPct val="85000"/>
              </a:lnSpc>
            </a:pPr>
            <a:r>
              <a:rPr lang="en-US" sz="1300" b="1">
                <a:solidFill>
                  <a:srgbClr val="1D3B59"/>
                </a:solidFill>
                <a:latin typeface="Arial" charset="0"/>
              </a:rPr>
              <a:t>Branch Director</a:t>
            </a:r>
            <a:endParaRPr lang="en-US" sz="1300" b="1">
              <a:latin typeface="Arial" charset="0"/>
            </a:endParaRPr>
          </a:p>
        </p:txBody>
      </p:sp>
      <p:sp>
        <p:nvSpPr>
          <p:cNvPr id="350236" name="Line 28"/>
          <p:cNvSpPr>
            <a:spLocks noChangeShapeType="1"/>
          </p:cNvSpPr>
          <p:nvPr/>
        </p:nvSpPr>
        <p:spPr bwMode="auto">
          <a:xfrm flipH="1" flipV="1">
            <a:off x="1800225" y="4495800"/>
            <a:ext cx="9525" cy="104775"/>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237" name="Line 29"/>
          <p:cNvSpPr>
            <a:spLocks noChangeShapeType="1"/>
          </p:cNvSpPr>
          <p:nvPr/>
        </p:nvSpPr>
        <p:spPr bwMode="auto">
          <a:xfrm flipV="1">
            <a:off x="3429000" y="3733800"/>
            <a:ext cx="9525" cy="228600"/>
          </a:xfrm>
          <a:prstGeom prst="line">
            <a:avLst/>
          </a:prstGeom>
          <a:noFill/>
          <a:ln w="22225">
            <a:solidFill>
              <a:schemeClr val="bg1"/>
            </a:solidFill>
            <a:round/>
            <a:headEnd/>
            <a:tailEnd/>
          </a:ln>
          <a:effectLst>
            <a:outerShdw dist="28398" dir="3806097" algn="ctr" rotWithShape="0">
              <a:srgbClr val="18314A">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350238" name="Group 30"/>
          <p:cNvGrpSpPr>
            <a:grpSpLocks/>
          </p:cNvGrpSpPr>
          <p:nvPr/>
        </p:nvGrpSpPr>
        <p:grpSpPr bwMode="auto">
          <a:xfrm flipH="1">
            <a:off x="3810000" y="847408"/>
            <a:ext cx="304800" cy="609600"/>
            <a:chOff x="960" y="720"/>
            <a:chExt cx="409" cy="1200"/>
          </a:xfrm>
        </p:grpSpPr>
        <p:grpSp>
          <p:nvGrpSpPr>
            <p:cNvPr id="350239" name="Group 31"/>
            <p:cNvGrpSpPr>
              <a:grpSpLocks/>
            </p:cNvGrpSpPr>
            <p:nvPr/>
          </p:nvGrpSpPr>
          <p:grpSpPr bwMode="auto">
            <a:xfrm>
              <a:off x="960" y="720"/>
              <a:ext cx="409" cy="752"/>
              <a:chOff x="173" y="852"/>
              <a:chExt cx="409" cy="752"/>
            </a:xfrm>
          </p:grpSpPr>
          <p:grpSp>
            <p:nvGrpSpPr>
              <p:cNvPr id="350240" name="Group 32"/>
              <p:cNvGrpSpPr>
                <a:grpSpLocks/>
              </p:cNvGrpSpPr>
              <p:nvPr/>
            </p:nvGrpSpPr>
            <p:grpSpPr bwMode="auto">
              <a:xfrm>
                <a:off x="173" y="1085"/>
                <a:ext cx="409" cy="519"/>
                <a:chOff x="173" y="1085"/>
                <a:chExt cx="409" cy="519"/>
              </a:xfrm>
            </p:grpSpPr>
            <p:sp>
              <p:nvSpPr>
                <p:cNvPr id="350241" name="Rectangle 33"/>
                <p:cNvSpPr>
                  <a:spLocks noChangeArrowheads="1"/>
                </p:cNvSpPr>
                <p:nvPr/>
              </p:nvSpPr>
              <p:spPr bwMode="auto">
                <a:xfrm>
                  <a:off x="243" y="1085"/>
                  <a:ext cx="274" cy="112"/>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42" name="Rectangle 34"/>
                <p:cNvSpPr>
                  <a:spLocks noChangeArrowheads="1"/>
                </p:cNvSpPr>
                <p:nvPr/>
              </p:nvSpPr>
              <p:spPr bwMode="auto">
                <a:xfrm>
                  <a:off x="173" y="1158"/>
                  <a:ext cx="409" cy="446"/>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43" name="Arc 35"/>
                <p:cNvSpPr>
                  <a:spLocks/>
                </p:cNvSpPr>
                <p:nvPr/>
              </p:nvSpPr>
              <p:spPr bwMode="auto">
                <a:xfrm>
                  <a:off x="174" y="1085"/>
                  <a:ext cx="75" cy="90"/>
                </a:xfrm>
                <a:custGeom>
                  <a:avLst/>
                  <a:gdLst>
                    <a:gd name="G0" fmla="+- 21599 0 0"/>
                    <a:gd name="G1" fmla="+- 21592 0 0"/>
                    <a:gd name="G2" fmla="+- 21600 0 0"/>
                    <a:gd name="T0" fmla="*/ 0 w 21599"/>
                    <a:gd name="T1" fmla="*/ 21354 h 21592"/>
                    <a:gd name="T2" fmla="*/ 21027 w 21599"/>
                    <a:gd name="T3" fmla="*/ 0 h 21592"/>
                    <a:gd name="T4" fmla="*/ 21599 w 21599"/>
                    <a:gd name="T5" fmla="*/ 21592 h 21592"/>
                  </a:gdLst>
                  <a:ahLst/>
                  <a:cxnLst>
                    <a:cxn ang="0">
                      <a:pos x="T0" y="T1"/>
                    </a:cxn>
                    <a:cxn ang="0">
                      <a:pos x="T2" y="T3"/>
                    </a:cxn>
                    <a:cxn ang="0">
                      <a:pos x="T4" y="T5"/>
                    </a:cxn>
                  </a:cxnLst>
                  <a:rect l="0" t="0" r="r" b="b"/>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44" name="Arc 36"/>
                <p:cNvSpPr>
                  <a:spLocks/>
                </p:cNvSpPr>
                <p:nvPr/>
              </p:nvSpPr>
              <p:spPr bwMode="auto">
                <a:xfrm>
                  <a:off x="506" y="1086"/>
                  <a:ext cx="75" cy="91"/>
                </a:xfrm>
                <a:custGeom>
                  <a:avLst/>
                  <a:gdLst>
                    <a:gd name="G0" fmla="+- 0 0 0"/>
                    <a:gd name="G1" fmla="+- 21600 0 0"/>
                    <a:gd name="G2" fmla="+- 21600 0 0"/>
                    <a:gd name="T0" fmla="*/ 0 w 21599"/>
                    <a:gd name="T1" fmla="*/ 0 h 21600"/>
                    <a:gd name="T2" fmla="*/ 21599 w 21599"/>
                    <a:gd name="T3" fmla="*/ 2135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45" name="Oval 37"/>
              <p:cNvSpPr>
                <a:spLocks noChangeArrowheads="1"/>
              </p:cNvSpPr>
              <p:nvPr/>
            </p:nvSpPr>
            <p:spPr bwMode="auto">
              <a:xfrm>
                <a:off x="266" y="852"/>
                <a:ext cx="222" cy="215"/>
              </a:xfrm>
              <a:prstGeom prst="ellipse">
                <a:avLst/>
              </a:pr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46" name="Rectangle 38"/>
            <p:cNvSpPr>
              <a:spLocks noChangeArrowheads="1"/>
            </p:cNvSpPr>
            <p:nvPr/>
          </p:nvSpPr>
          <p:spPr bwMode="auto">
            <a:xfrm>
              <a:off x="1044" y="1296"/>
              <a:ext cx="240" cy="624"/>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wrap="none" anchor="ctr"/>
            <a:lstStyle/>
            <a:p>
              <a:endParaRPr lang="en-US"/>
            </a:p>
          </p:txBody>
        </p:sp>
      </p:grpSp>
      <p:grpSp>
        <p:nvGrpSpPr>
          <p:cNvPr id="350247" name="Group 39"/>
          <p:cNvGrpSpPr>
            <a:grpSpLocks/>
          </p:cNvGrpSpPr>
          <p:nvPr/>
        </p:nvGrpSpPr>
        <p:grpSpPr bwMode="auto">
          <a:xfrm flipH="1">
            <a:off x="294275" y="5418012"/>
            <a:ext cx="304800" cy="609600"/>
            <a:chOff x="960" y="720"/>
            <a:chExt cx="409" cy="1200"/>
          </a:xfrm>
        </p:grpSpPr>
        <p:grpSp>
          <p:nvGrpSpPr>
            <p:cNvPr id="350248" name="Group 40"/>
            <p:cNvGrpSpPr>
              <a:grpSpLocks/>
            </p:cNvGrpSpPr>
            <p:nvPr/>
          </p:nvGrpSpPr>
          <p:grpSpPr bwMode="auto">
            <a:xfrm>
              <a:off x="960" y="720"/>
              <a:ext cx="409" cy="752"/>
              <a:chOff x="173" y="852"/>
              <a:chExt cx="409" cy="752"/>
            </a:xfrm>
          </p:grpSpPr>
          <p:grpSp>
            <p:nvGrpSpPr>
              <p:cNvPr id="350249" name="Group 41"/>
              <p:cNvGrpSpPr>
                <a:grpSpLocks/>
              </p:cNvGrpSpPr>
              <p:nvPr/>
            </p:nvGrpSpPr>
            <p:grpSpPr bwMode="auto">
              <a:xfrm>
                <a:off x="173" y="1085"/>
                <a:ext cx="409" cy="519"/>
                <a:chOff x="173" y="1085"/>
                <a:chExt cx="409" cy="519"/>
              </a:xfrm>
            </p:grpSpPr>
            <p:sp>
              <p:nvSpPr>
                <p:cNvPr id="350250" name="Rectangle 42"/>
                <p:cNvSpPr>
                  <a:spLocks noChangeArrowheads="1"/>
                </p:cNvSpPr>
                <p:nvPr/>
              </p:nvSpPr>
              <p:spPr bwMode="auto">
                <a:xfrm>
                  <a:off x="243" y="1085"/>
                  <a:ext cx="274" cy="112"/>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51" name="Rectangle 43"/>
                <p:cNvSpPr>
                  <a:spLocks noChangeArrowheads="1"/>
                </p:cNvSpPr>
                <p:nvPr/>
              </p:nvSpPr>
              <p:spPr bwMode="auto">
                <a:xfrm>
                  <a:off x="173" y="1158"/>
                  <a:ext cx="409" cy="446"/>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52" name="Arc 44"/>
                <p:cNvSpPr>
                  <a:spLocks/>
                </p:cNvSpPr>
                <p:nvPr/>
              </p:nvSpPr>
              <p:spPr bwMode="auto">
                <a:xfrm>
                  <a:off x="174" y="1085"/>
                  <a:ext cx="75" cy="90"/>
                </a:xfrm>
                <a:custGeom>
                  <a:avLst/>
                  <a:gdLst>
                    <a:gd name="G0" fmla="+- 21599 0 0"/>
                    <a:gd name="G1" fmla="+- 21592 0 0"/>
                    <a:gd name="G2" fmla="+- 21600 0 0"/>
                    <a:gd name="T0" fmla="*/ 0 w 21599"/>
                    <a:gd name="T1" fmla="*/ 21354 h 21592"/>
                    <a:gd name="T2" fmla="*/ 21027 w 21599"/>
                    <a:gd name="T3" fmla="*/ 0 h 21592"/>
                    <a:gd name="T4" fmla="*/ 21599 w 21599"/>
                    <a:gd name="T5" fmla="*/ 21592 h 21592"/>
                  </a:gdLst>
                  <a:ahLst/>
                  <a:cxnLst>
                    <a:cxn ang="0">
                      <a:pos x="T0" y="T1"/>
                    </a:cxn>
                    <a:cxn ang="0">
                      <a:pos x="T2" y="T3"/>
                    </a:cxn>
                    <a:cxn ang="0">
                      <a:pos x="T4" y="T5"/>
                    </a:cxn>
                  </a:cxnLst>
                  <a:rect l="0" t="0" r="r" b="b"/>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53" name="Arc 45"/>
                <p:cNvSpPr>
                  <a:spLocks/>
                </p:cNvSpPr>
                <p:nvPr/>
              </p:nvSpPr>
              <p:spPr bwMode="auto">
                <a:xfrm>
                  <a:off x="506" y="1086"/>
                  <a:ext cx="75" cy="91"/>
                </a:xfrm>
                <a:custGeom>
                  <a:avLst/>
                  <a:gdLst>
                    <a:gd name="G0" fmla="+- 0 0 0"/>
                    <a:gd name="G1" fmla="+- 21600 0 0"/>
                    <a:gd name="G2" fmla="+- 21600 0 0"/>
                    <a:gd name="T0" fmla="*/ 0 w 21599"/>
                    <a:gd name="T1" fmla="*/ 0 h 21600"/>
                    <a:gd name="T2" fmla="*/ 21599 w 21599"/>
                    <a:gd name="T3" fmla="*/ 2135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54" name="Oval 46"/>
              <p:cNvSpPr>
                <a:spLocks noChangeArrowheads="1"/>
              </p:cNvSpPr>
              <p:nvPr/>
            </p:nvSpPr>
            <p:spPr bwMode="auto">
              <a:xfrm>
                <a:off x="266" y="852"/>
                <a:ext cx="222" cy="215"/>
              </a:xfrm>
              <a:prstGeom prst="ellipse">
                <a:avLst/>
              </a:pr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55" name="Rectangle 47"/>
            <p:cNvSpPr>
              <a:spLocks noChangeArrowheads="1"/>
            </p:cNvSpPr>
            <p:nvPr/>
          </p:nvSpPr>
          <p:spPr bwMode="auto">
            <a:xfrm>
              <a:off x="1044" y="1296"/>
              <a:ext cx="240" cy="624"/>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wrap="none" anchor="ctr"/>
            <a:lstStyle/>
            <a:p>
              <a:endParaRPr lang="en-US"/>
            </a:p>
          </p:txBody>
        </p:sp>
      </p:grpSp>
      <p:grpSp>
        <p:nvGrpSpPr>
          <p:cNvPr id="350256" name="Group 48"/>
          <p:cNvGrpSpPr>
            <a:grpSpLocks/>
          </p:cNvGrpSpPr>
          <p:nvPr/>
        </p:nvGrpSpPr>
        <p:grpSpPr bwMode="auto">
          <a:xfrm flipH="1">
            <a:off x="2745176" y="5232707"/>
            <a:ext cx="304800" cy="609600"/>
            <a:chOff x="960" y="720"/>
            <a:chExt cx="409" cy="1200"/>
          </a:xfrm>
        </p:grpSpPr>
        <p:grpSp>
          <p:nvGrpSpPr>
            <p:cNvPr id="350257" name="Group 49"/>
            <p:cNvGrpSpPr>
              <a:grpSpLocks/>
            </p:cNvGrpSpPr>
            <p:nvPr/>
          </p:nvGrpSpPr>
          <p:grpSpPr bwMode="auto">
            <a:xfrm>
              <a:off x="960" y="720"/>
              <a:ext cx="409" cy="752"/>
              <a:chOff x="173" y="852"/>
              <a:chExt cx="409" cy="752"/>
            </a:xfrm>
          </p:grpSpPr>
          <p:grpSp>
            <p:nvGrpSpPr>
              <p:cNvPr id="350258" name="Group 50"/>
              <p:cNvGrpSpPr>
                <a:grpSpLocks/>
              </p:cNvGrpSpPr>
              <p:nvPr/>
            </p:nvGrpSpPr>
            <p:grpSpPr bwMode="auto">
              <a:xfrm>
                <a:off x="173" y="1085"/>
                <a:ext cx="409" cy="519"/>
                <a:chOff x="173" y="1085"/>
                <a:chExt cx="409" cy="519"/>
              </a:xfrm>
            </p:grpSpPr>
            <p:sp>
              <p:nvSpPr>
                <p:cNvPr id="350259" name="Rectangle 51"/>
                <p:cNvSpPr>
                  <a:spLocks noChangeArrowheads="1"/>
                </p:cNvSpPr>
                <p:nvPr/>
              </p:nvSpPr>
              <p:spPr bwMode="auto">
                <a:xfrm>
                  <a:off x="243" y="1085"/>
                  <a:ext cx="274" cy="112"/>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60" name="Rectangle 52"/>
                <p:cNvSpPr>
                  <a:spLocks noChangeArrowheads="1"/>
                </p:cNvSpPr>
                <p:nvPr/>
              </p:nvSpPr>
              <p:spPr bwMode="auto">
                <a:xfrm>
                  <a:off x="173" y="1158"/>
                  <a:ext cx="409" cy="446"/>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61" name="Arc 53"/>
                <p:cNvSpPr>
                  <a:spLocks/>
                </p:cNvSpPr>
                <p:nvPr/>
              </p:nvSpPr>
              <p:spPr bwMode="auto">
                <a:xfrm>
                  <a:off x="174" y="1085"/>
                  <a:ext cx="75" cy="90"/>
                </a:xfrm>
                <a:custGeom>
                  <a:avLst/>
                  <a:gdLst>
                    <a:gd name="G0" fmla="+- 21599 0 0"/>
                    <a:gd name="G1" fmla="+- 21592 0 0"/>
                    <a:gd name="G2" fmla="+- 21600 0 0"/>
                    <a:gd name="T0" fmla="*/ 0 w 21599"/>
                    <a:gd name="T1" fmla="*/ 21354 h 21592"/>
                    <a:gd name="T2" fmla="*/ 21027 w 21599"/>
                    <a:gd name="T3" fmla="*/ 0 h 21592"/>
                    <a:gd name="T4" fmla="*/ 21599 w 21599"/>
                    <a:gd name="T5" fmla="*/ 21592 h 21592"/>
                  </a:gdLst>
                  <a:ahLst/>
                  <a:cxnLst>
                    <a:cxn ang="0">
                      <a:pos x="T0" y="T1"/>
                    </a:cxn>
                    <a:cxn ang="0">
                      <a:pos x="T2" y="T3"/>
                    </a:cxn>
                    <a:cxn ang="0">
                      <a:pos x="T4" y="T5"/>
                    </a:cxn>
                  </a:cxnLst>
                  <a:rect l="0" t="0" r="r" b="b"/>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62" name="Arc 54"/>
                <p:cNvSpPr>
                  <a:spLocks/>
                </p:cNvSpPr>
                <p:nvPr/>
              </p:nvSpPr>
              <p:spPr bwMode="auto">
                <a:xfrm>
                  <a:off x="506" y="1086"/>
                  <a:ext cx="75" cy="91"/>
                </a:xfrm>
                <a:custGeom>
                  <a:avLst/>
                  <a:gdLst>
                    <a:gd name="G0" fmla="+- 0 0 0"/>
                    <a:gd name="G1" fmla="+- 21600 0 0"/>
                    <a:gd name="G2" fmla="+- 21600 0 0"/>
                    <a:gd name="T0" fmla="*/ 0 w 21599"/>
                    <a:gd name="T1" fmla="*/ 0 h 21600"/>
                    <a:gd name="T2" fmla="*/ 21599 w 21599"/>
                    <a:gd name="T3" fmla="*/ 2135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63" name="Oval 55"/>
              <p:cNvSpPr>
                <a:spLocks noChangeArrowheads="1"/>
              </p:cNvSpPr>
              <p:nvPr/>
            </p:nvSpPr>
            <p:spPr bwMode="auto">
              <a:xfrm>
                <a:off x="266" y="852"/>
                <a:ext cx="222" cy="215"/>
              </a:xfrm>
              <a:prstGeom prst="ellipse">
                <a:avLst/>
              </a:pr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64" name="Rectangle 56"/>
            <p:cNvSpPr>
              <a:spLocks noChangeArrowheads="1"/>
            </p:cNvSpPr>
            <p:nvPr/>
          </p:nvSpPr>
          <p:spPr bwMode="auto">
            <a:xfrm>
              <a:off x="1044" y="1296"/>
              <a:ext cx="240" cy="624"/>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wrap="none" anchor="ctr"/>
            <a:lstStyle/>
            <a:p>
              <a:endParaRPr lang="en-US"/>
            </a:p>
          </p:txBody>
        </p:sp>
      </p:grpSp>
      <p:sp>
        <p:nvSpPr>
          <p:cNvPr id="350265" name="Line 57"/>
          <p:cNvSpPr>
            <a:spLocks noChangeShapeType="1"/>
          </p:cNvSpPr>
          <p:nvPr/>
        </p:nvSpPr>
        <p:spPr bwMode="auto">
          <a:xfrm>
            <a:off x="3954427" y="1529212"/>
            <a:ext cx="8346" cy="1147313"/>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66" name="Line 58"/>
          <p:cNvSpPr>
            <a:spLocks noChangeShapeType="1"/>
          </p:cNvSpPr>
          <p:nvPr/>
        </p:nvSpPr>
        <p:spPr bwMode="auto">
          <a:xfrm>
            <a:off x="1520263" y="2676525"/>
            <a:ext cx="2434164"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67" name="Line 59"/>
          <p:cNvSpPr>
            <a:spLocks noChangeShapeType="1"/>
          </p:cNvSpPr>
          <p:nvPr/>
        </p:nvSpPr>
        <p:spPr bwMode="auto">
          <a:xfrm>
            <a:off x="1520264" y="2676525"/>
            <a:ext cx="0" cy="6858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68" name="Line 60"/>
          <p:cNvSpPr>
            <a:spLocks noChangeShapeType="1"/>
          </p:cNvSpPr>
          <p:nvPr/>
        </p:nvSpPr>
        <p:spPr bwMode="auto">
          <a:xfrm>
            <a:off x="457200" y="4572000"/>
            <a:ext cx="0" cy="3048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69" name="Line 61"/>
          <p:cNvSpPr>
            <a:spLocks noChangeShapeType="1"/>
          </p:cNvSpPr>
          <p:nvPr/>
        </p:nvSpPr>
        <p:spPr bwMode="auto">
          <a:xfrm>
            <a:off x="2897576" y="4600575"/>
            <a:ext cx="0" cy="3048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70" name="Line 62"/>
          <p:cNvSpPr>
            <a:spLocks noChangeShapeType="1"/>
          </p:cNvSpPr>
          <p:nvPr/>
        </p:nvSpPr>
        <p:spPr bwMode="auto">
          <a:xfrm>
            <a:off x="1524373" y="3833812"/>
            <a:ext cx="0" cy="6858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50271" name="Group 63"/>
          <p:cNvGrpSpPr>
            <a:grpSpLocks/>
          </p:cNvGrpSpPr>
          <p:nvPr/>
        </p:nvGrpSpPr>
        <p:grpSpPr bwMode="auto">
          <a:xfrm flipH="1">
            <a:off x="1371600" y="3347593"/>
            <a:ext cx="304800" cy="609600"/>
            <a:chOff x="960" y="720"/>
            <a:chExt cx="409" cy="1200"/>
          </a:xfrm>
        </p:grpSpPr>
        <p:grpSp>
          <p:nvGrpSpPr>
            <p:cNvPr id="350272" name="Group 64"/>
            <p:cNvGrpSpPr>
              <a:grpSpLocks/>
            </p:cNvGrpSpPr>
            <p:nvPr/>
          </p:nvGrpSpPr>
          <p:grpSpPr bwMode="auto">
            <a:xfrm>
              <a:off x="960" y="720"/>
              <a:ext cx="409" cy="752"/>
              <a:chOff x="173" y="852"/>
              <a:chExt cx="409" cy="752"/>
            </a:xfrm>
          </p:grpSpPr>
          <p:grpSp>
            <p:nvGrpSpPr>
              <p:cNvPr id="350273" name="Group 65"/>
              <p:cNvGrpSpPr>
                <a:grpSpLocks/>
              </p:cNvGrpSpPr>
              <p:nvPr/>
            </p:nvGrpSpPr>
            <p:grpSpPr bwMode="auto">
              <a:xfrm>
                <a:off x="173" y="1085"/>
                <a:ext cx="409" cy="519"/>
                <a:chOff x="173" y="1085"/>
                <a:chExt cx="409" cy="519"/>
              </a:xfrm>
            </p:grpSpPr>
            <p:sp>
              <p:nvSpPr>
                <p:cNvPr id="350274" name="Rectangle 66"/>
                <p:cNvSpPr>
                  <a:spLocks noChangeArrowheads="1"/>
                </p:cNvSpPr>
                <p:nvPr/>
              </p:nvSpPr>
              <p:spPr bwMode="auto">
                <a:xfrm>
                  <a:off x="243" y="1085"/>
                  <a:ext cx="274" cy="112"/>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75" name="Rectangle 67"/>
                <p:cNvSpPr>
                  <a:spLocks noChangeArrowheads="1"/>
                </p:cNvSpPr>
                <p:nvPr/>
              </p:nvSpPr>
              <p:spPr bwMode="auto">
                <a:xfrm>
                  <a:off x="173" y="1158"/>
                  <a:ext cx="409" cy="446"/>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76" name="Arc 68"/>
                <p:cNvSpPr>
                  <a:spLocks/>
                </p:cNvSpPr>
                <p:nvPr/>
              </p:nvSpPr>
              <p:spPr bwMode="auto">
                <a:xfrm>
                  <a:off x="174" y="1085"/>
                  <a:ext cx="75" cy="90"/>
                </a:xfrm>
                <a:custGeom>
                  <a:avLst/>
                  <a:gdLst>
                    <a:gd name="G0" fmla="+- 21599 0 0"/>
                    <a:gd name="G1" fmla="+- 21592 0 0"/>
                    <a:gd name="G2" fmla="+- 21600 0 0"/>
                    <a:gd name="T0" fmla="*/ 0 w 21599"/>
                    <a:gd name="T1" fmla="*/ 21354 h 21592"/>
                    <a:gd name="T2" fmla="*/ 21027 w 21599"/>
                    <a:gd name="T3" fmla="*/ 0 h 21592"/>
                    <a:gd name="T4" fmla="*/ 21599 w 21599"/>
                    <a:gd name="T5" fmla="*/ 21592 h 21592"/>
                  </a:gdLst>
                  <a:ahLst/>
                  <a:cxnLst>
                    <a:cxn ang="0">
                      <a:pos x="T0" y="T1"/>
                    </a:cxn>
                    <a:cxn ang="0">
                      <a:pos x="T2" y="T3"/>
                    </a:cxn>
                    <a:cxn ang="0">
                      <a:pos x="T4" y="T5"/>
                    </a:cxn>
                  </a:cxnLst>
                  <a:rect l="0" t="0" r="r" b="b"/>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sp>
              <p:nvSpPr>
                <p:cNvPr id="350277" name="Arc 69"/>
                <p:cNvSpPr>
                  <a:spLocks/>
                </p:cNvSpPr>
                <p:nvPr/>
              </p:nvSpPr>
              <p:spPr bwMode="auto">
                <a:xfrm>
                  <a:off x="506" y="1086"/>
                  <a:ext cx="75" cy="91"/>
                </a:xfrm>
                <a:custGeom>
                  <a:avLst/>
                  <a:gdLst>
                    <a:gd name="G0" fmla="+- 0 0 0"/>
                    <a:gd name="G1" fmla="+- 21600 0 0"/>
                    <a:gd name="G2" fmla="+- 21600 0 0"/>
                    <a:gd name="T0" fmla="*/ 0 w 21599"/>
                    <a:gd name="T1" fmla="*/ 0 h 21600"/>
                    <a:gd name="T2" fmla="*/ 21599 w 21599"/>
                    <a:gd name="T3" fmla="*/ 2135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78" name="Oval 70"/>
              <p:cNvSpPr>
                <a:spLocks noChangeArrowheads="1"/>
              </p:cNvSpPr>
              <p:nvPr/>
            </p:nvSpPr>
            <p:spPr bwMode="auto">
              <a:xfrm>
                <a:off x="266" y="852"/>
                <a:ext cx="222" cy="215"/>
              </a:xfrm>
              <a:prstGeom prst="ellipse">
                <a:avLst/>
              </a:prstGeom>
              <a:solidFill>
                <a:srgbClr val="001932"/>
              </a:solidFill>
              <a:ln>
                <a:noFill/>
              </a:ln>
              <a:effectLst/>
              <a:extLst>
                <a:ext uri="{91240B29-F687-4F45-9708-019B960494DF}">
                  <a14:hiddenLine xmlns:a14="http://schemas.microsoft.com/office/drawing/2010/main" w="9525">
                    <a:solidFill>
                      <a:srgbClr val="1D3B59"/>
                    </a:solidFill>
                    <a:round/>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a:lstStyle/>
              <a:p>
                <a:endParaRPr lang="en-US"/>
              </a:p>
            </p:txBody>
          </p:sp>
        </p:grpSp>
        <p:sp>
          <p:nvSpPr>
            <p:cNvPr id="350279" name="Rectangle 71"/>
            <p:cNvSpPr>
              <a:spLocks noChangeArrowheads="1"/>
            </p:cNvSpPr>
            <p:nvPr/>
          </p:nvSpPr>
          <p:spPr bwMode="auto">
            <a:xfrm>
              <a:off x="1044" y="1296"/>
              <a:ext cx="240" cy="624"/>
            </a:xfrm>
            <a:prstGeom prst="rect">
              <a:avLst/>
            </a:prstGeom>
            <a:solidFill>
              <a:srgbClr val="001932"/>
            </a:solidFill>
            <a:ln>
              <a:noFill/>
            </a:ln>
            <a:effectLst/>
            <a:extLst>
              <a:ext uri="{91240B29-F687-4F45-9708-019B960494DF}">
                <a14:hiddenLine xmlns:a14="http://schemas.microsoft.com/office/drawing/2010/main" w="9525">
                  <a:solidFill>
                    <a:srgbClr val="1D3B59"/>
                  </a:solidFill>
                  <a:miter lim="800000"/>
                  <a:headEnd/>
                  <a:tailEnd/>
                </a14:hiddenLine>
              </a:ext>
              <a:ext uri="{AF507438-7753-43E0-B8FC-AC1667EBCBE1}">
                <a14:hiddenEffects xmlns:a14="http://schemas.microsoft.com/office/drawing/2010/main">
                  <a:effectLst>
                    <a:outerShdw dist="28398" dir="3806097" algn="ctr" rotWithShape="0">
                      <a:srgbClr val="808080"/>
                    </a:outerShdw>
                  </a:effectLst>
                </a14:hiddenEffects>
              </a:ext>
            </a:extLst>
          </p:spPr>
          <p:txBody>
            <a:bodyPr wrap="none" anchor="ctr"/>
            <a:lstStyle/>
            <a:p>
              <a:endParaRPr lang="en-US"/>
            </a:p>
          </p:txBody>
        </p:sp>
      </p:grpSp>
      <p:sp>
        <p:nvSpPr>
          <p:cNvPr id="350280" name="Line 72"/>
          <p:cNvSpPr>
            <a:spLocks noChangeShapeType="1"/>
          </p:cNvSpPr>
          <p:nvPr/>
        </p:nvSpPr>
        <p:spPr bwMode="auto">
          <a:xfrm>
            <a:off x="457200" y="4572000"/>
            <a:ext cx="2440749" cy="28575"/>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281" name="Text Box 73"/>
          <p:cNvSpPr txBox="1">
            <a:spLocks noChangeArrowheads="1"/>
          </p:cNvSpPr>
          <p:nvPr/>
        </p:nvSpPr>
        <p:spPr bwMode="auto">
          <a:xfrm>
            <a:off x="1371600" y="1609725"/>
            <a:ext cx="1905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algn="ctr" rotWithShape="0">
                    <a:schemeClr val="bg1"/>
                  </a:outerShdw>
                </a:effectLst>
              </a14:hiddenEffects>
            </a:ext>
          </a:extLst>
        </p:spPr>
        <p:txBody>
          <a:bodyPr>
            <a:spAutoFit/>
          </a:bodyPr>
          <a:lstStyle/>
          <a:p>
            <a:pPr>
              <a:spcBef>
                <a:spcPct val="50000"/>
              </a:spcBef>
            </a:pPr>
            <a:r>
              <a:rPr lang="en-US" b="1" dirty="0">
                <a:latin typeface="Arial" charset="0"/>
              </a:rPr>
              <a:t>Orderly Line of Authority</a:t>
            </a:r>
          </a:p>
        </p:txBody>
      </p:sp>
    </p:spTree>
    <p:extLst>
      <p:ext uri="{BB962C8B-B14F-4D97-AF65-F5344CB8AC3E}">
        <p14:creationId xmlns:p14="http://schemas.microsoft.com/office/powerpoint/2010/main" val="203628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spect="1" noChangeArrowheads="1"/>
          </p:cNvSpPr>
          <p:nvPr>
            <p:ph type="title"/>
          </p:nvPr>
        </p:nvSpPr>
        <p:spPr>
          <a:xfrm>
            <a:off x="455613" y="274638"/>
            <a:ext cx="8226425" cy="1053306"/>
          </a:xfrm>
        </p:spPr>
        <p:txBody>
          <a:bodyPr/>
          <a:lstStyle/>
          <a:p>
            <a:pPr eaLnBrk="1" hangingPunct="1"/>
            <a:r>
              <a:rPr lang="en-US" sz="3600" dirty="0" smtClean="0"/>
              <a:t>Incident Complexity and Resource Needs</a:t>
            </a:r>
          </a:p>
        </p:txBody>
      </p:sp>
      <p:sp>
        <p:nvSpPr>
          <p:cNvPr id="59395" name="AutoShape 99"/>
          <p:cNvSpPr>
            <a:spLocks noChangeArrowheads="1"/>
          </p:cNvSpPr>
          <p:nvPr/>
        </p:nvSpPr>
        <p:spPr bwMode="auto">
          <a:xfrm>
            <a:off x="3276600" y="2381250"/>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a:solidFill>
                <a:srgbClr val="25387D"/>
              </a:solidFill>
            </a:endParaRPr>
          </a:p>
        </p:txBody>
      </p:sp>
      <p:sp>
        <p:nvSpPr>
          <p:cNvPr id="59396" name="AutoShape 98"/>
          <p:cNvSpPr>
            <a:spLocks noChangeArrowheads="1"/>
          </p:cNvSpPr>
          <p:nvPr/>
        </p:nvSpPr>
        <p:spPr bwMode="auto">
          <a:xfrm>
            <a:off x="3276600" y="4343400"/>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a:solidFill>
                <a:srgbClr val="25387D"/>
              </a:solidFill>
            </a:endParaRPr>
          </a:p>
        </p:txBody>
      </p:sp>
      <p:sp>
        <p:nvSpPr>
          <p:cNvPr id="59397" name="Text Box 3"/>
          <p:cNvSpPr txBox="1">
            <a:spLocks noChangeArrowheads="1"/>
          </p:cNvSpPr>
          <p:nvPr/>
        </p:nvSpPr>
        <p:spPr bwMode="auto">
          <a:xfrm>
            <a:off x="381000" y="1143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dirty="0">
                <a:solidFill>
                  <a:srgbClr val="25387D"/>
                </a:solidFill>
              </a:rPr>
              <a:t>Incident Complexity</a:t>
            </a:r>
          </a:p>
        </p:txBody>
      </p:sp>
      <p:sp>
        <p:nvSpPr>
          <p:cNvPr id="59398" name="Text Box 5"/>
          <p:cNvSpPr txBox="1">
            <a:spLocks noChangeArrowheads="1"/>
          </p:cNvSpPr>
          <p:nvPr/>
        </p:nvSpPr>
        <p:spPr bwMode="auto">
          <a:xfrm>
            <a:off x="3048000" y="1143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25387D"/>
                </a:solidFill>
              </a:rPr>
              <a:t>Resource Needs</a:t>
            </a:r>
          </a:p>
        </p:txBody>
      </p:sp>
      <p:sp>
        <p:nvSpPr>
          <p:cNvPr id="59399" name="Text Box 8"/>
          <p:cNvSpPr txBox="1">
            <a:spLocks noChangeArrowheads="1"/>
          </p:cNvSpPr>
          <p:nvPr/>
        </p:nvSpPr>
        <p:spPr bwMode="auto">
          <a:xfrm>
            <a:off x="6248400" y="11430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25387D"/>
                </a:solidFill>
              </a:rPr>
              <a:t>ICS Structure</a:t>
            </a:r>
          </a:p>
        </p:txBody>
      </p:sp>
      <p:grpSp>
        <p:nvGrpSpPr>
          <p:cNvPr id="2" name="Group 93" descr="Blank ICS organizational chart with only two levels"/>
          <p:cNvGrpSpPr>
            <a:grpSpLocks/>
          </p:cNvGrpSpPr>
          <p:nvPr/>
        </p:nvGrpSpPr>
        <p:grpSpPr bwMode="auto">
          <a:xfrm>
            <a:off x="7162800" y="4114800"/>
            <a:ext cx="1219200" cy="990600"/>
            <a:chOff x="4512" y="2592"/>
            <a:chExt cx="768" cy="624"/>
          </a:xfrm>
          <a:solidFill>
            <a:srgbClr val="25387D"/>
          </a:solidFill>
        </p:grpSpPr>
        <p:sp>
          <p:nvSpPr>
            <p:cNvPr id="96" name="Rectangle 9"/>
            <p:cNvSpPr>
              <a:spLocks noChangeArrowheads="1"/>
            </p:cNvSpPr>
            <p:nvPr/>
          </p:nvSpPr>
          <p:spPr bwMode="auto">
            <a:xfrm>
              <a:off x="4752" y="2592"/>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97" name="Line 10"/>
            <p:cNvSpPr>
              <a:spLocks noChangeShapeType="1"/>
            </p:cNvSpPr>
            <p:nvPr/>
          </p:nvSpPr>
          <p:spPr bwMode="auto">
            <a:xfrm>
              <a:off x="4896" y="2784"/>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98" name="Line 11"/>
            <p:cNvSpPr>
              <a:spLocks noChangeShapeType="1"/>
            </p:cNvSpPr>
            <p:nvPr/>
          </p:nvSpPr>
          <p:spPr bwMode="auto">
            <a:xfrm>
              <a:off x="4656" y="2928"/>
              <a:ext cx="48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99" name="Line 12"/>
            <p:cNvSpPr>
              <a:spLocks noChangeShapeType="1"/>
            </p:cNvSpPr>
            <p:nvPr/>
          </p:nvSpPr>
          <p:spPr bwMode="auto">
            <a:xfrm>
              <a:off x="4656" y="2928"/>
              <a:ext cx="0" cy="19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0" name="Line 13"/>
            <p:cNvSpPr>
              <a:spLocks noChangeShapeType="1"/>
            </p:cNvSpPr>
            <p:nvPr/>
          </p:nvSpPr>
          <p:spPr bwMode="auto">
            <a:xfrm>
              <a:off x="5136" y="2928"/>
              <a:ext cx="0" cy="19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1" name="Rectangle 14"/>
            <p:cNvSpPr>
              <a:spLocks noChangeArrowheads="1"/>
            </p:cNvSpPr>
            <p:nvPr/>
          </p:nvSpPr>
          <p:spPr bwMode="auto">
            <a:xfrm>
              <a:off x="4512" y="302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02" name="Rectangle 15"/>
            <p:cNvSpPr>
              <a:spLocks noChangeArrowheads="1"/>
            </p:cNvSpPr>
            <p:nvPr/>
          </p:nvSpPr>
          <p:spPr bwMode="auto">
            <a:xfrm>
              <a:off x="4992" y="302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grpSp>
      <p:sp>
        <p:nvSpPr>
          <p:cNvPr id="59401" name="Text Box 86"/>
          <p:cNvSpPr txBox="1">
            <a:spLocks noChangeArrowheads="1"/>
          </p:cNvSpPr>
          <p:nvPr/>
        </p:nvSpPr>
        <p:spPr bwMode="auto">
          <a:xfrm rot="-5400000">
            <a:off x="-604044" y="4244182"/>
            <a:ext cx="2514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25387D"/>
                </a:solidFill>
              </a:rPr>
              <a:t>Complexity</a:t>
            </a:r>
          </a:p>
        </p:txBody>
      </p:sp>
      <p:grpSp>
        <p:nvGrpSpPr>
          <p:cNvPr id="3" name="Group 92" descr="Blank ICS organizational chart with multiple levels"/>
          <p:cNvGrpSpPr>
            <a:grpSpLocks/>
          </p:cNvGrpSpPr>
          <p:nvPr/>
        </p:nvGrpSpPr>
        <p:grpSpPr bwMode="auto">
          <a:xfrm>
            <a:off x="6546850" y="1752601"/>
            <a:ext cx="2444751" cy="1865313"/>
            <a:chOff x="4124" y="1104"/>
            <a:chExt cx="1540" cy="1175"/>
          </a:xfrm>
          <a:solidFill>
            <a:srgbClr val="25387D"/>
          </a:solidFill>
        </p:grpSpPr>
        <p:sp>
          <p:nvSpPr>
            <p:cNvPr id="106" name="Line 16"/>
            <p:cNvSpPr>
              <a:spLocks noChangeShapeType="1"/>
            </p:cNvSpPr>
            <p:nvPr/>
          </p:nvSpPr>
          <p:spPr bwMode="auto">
            <a:xfrm>
              <a:off x="4848" y="1296"/>
              <a:ext cx="0" cy="336"/>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7" name="Line 17"/>
            <p:cNvSpPr>
              <a:spLocks noChangeShapeType="1"/>
            </p:cNvSpPr>
            <p:nvPr/>
          </p:nvSpPr>
          <p:spPr bwMode="auto">
            <a:xfrm>
              <a:off x="4368" y="1632"/>
              <a:ext cx="1152"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8" name="Line 18"/>
            <p:cNvSpPr>
              <a:spLocks noChangeShapeType="1"/>
            </p:cNvSpPr>
            <p:nvPr/>
          </p:nvSpPr>
          <p:spPr bwMode="auto">
            <a:xfrm>
              <a:off x="4848" y="1344"/>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9" name="Line 19"/>
            <p:cNvSpPr>
              <a:spLocks noChangeShapeType="1"/>
            </p:cNvSpPr>
            <p:nvPr/>
          </p:nvSpPr>
          <p:spPr bwMode="auto">
            <a:xfrm>
              <a:off x="4848" y="1536"/>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0" name="Line 20"/>
            <p:cNvSpPr>
              <a:spLocks noChangeShapeType="1"/>
            </p:cNvSpPr>
            <p:nvPr/>
          </p:nvSpPr>
          <p:spPr bwMode="auto">
            <a:xfrm>
              <a:off x="4608" y="1440"/>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1" name="Line 21"/>
            <p:cNvSpPr>
              <a:spLocks noChangeShapeType="1"/>
            </p:cNvSpPr>
            <p:nvPr/>
          </p:nvSpPr>
          <p:spPr bwMode="auto">
            <a:xfrm>
              <a:off x="4368" y="1632"/>
              <a:ext cx="0" cy="48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2" name="Line 22"/>
            <p:cNvSpPr>
              <a:spLocks noChangeShapeType="1"/>
            </p:cNvSpPr>
            <p:nvPr/>
          </p:nvSpPr>
          <p:spPr bwMode="auto">
            <a:xfrm>
              <a:off x="4752" y="1632"/>
              <a:ext cx="0" cy="528"/>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3" name="Line 23"/>
            <p:cNvSpPr>
              <a:spLocks noChangeShapeType="1"/>
            </p:cNvSpPr>
            <p:nvPr/>
          </p:nvSpPr>
          <p:spPr bwMode="auto">
            <a:xfrm>
              <a:off x="5136" y="1632"/>
              <a:ext cx="0" cy="38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4" name="Line 24"/>
            <p:cNvSpPr>
              <a:spLocks noChangeShapeType="1"/>
            </p:cNvSpPr>
            <p:nvPr/>
          </p:nvSpPr>
          <p:spPr bwMode="auto">
            <a:xfrm>
              <a:off x="4704" y="201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5" name="Line 25"/>
            <p:cNvSpPr>
              <a:spLocks noChangeShapeType="1"/>
            </p:cNvSpPr>
            <p:nvPr/>
          </p:nvSpPr>
          <p:spPr bwMode="auto">
            <a:xfrm>
              <a:off x="4704" y="216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6" name="Line 26"/>
            <p:cNvSpPr>
              <a:spLocks noChangeShapeType="1"/>
            </p:cNvSpPr>
            <p:nvPr/>
          </p:nvSpPr>
          <p:spPr bwMode="auto">
            <a:xfrm>
              <a:off x="5088" y="2016"/>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7" name="Line 27"/>
            <p:cNvSpPr>
              <a:spLocks noChangeShapeType="1"/>
            </p:cNvSpPr>
            <p:nvPr/>
          </p:nvSpPr>
          <p:spPr bwMode="auto">
            <a:xfrm>
              <a:off x="5067" y="2016"/>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8" name="Line 28"/>
            <p:cNvSpPr>
              <a:spLocks noChangeShapeType="1"/>
            </p:cNvSpPr>
            <p:nvPr/>
          </p:nvSpPr>
          <p:spPr bwMode="auto">
            <a:xfrm>
              <a:off x="5013" y="2112"/>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9" name="Line 29"/>
            <p:cNvSpPr>
              <a:spLocks noChangeShapeType="1"/>
            </p:cNvSpPr>
            <p:nvPr/>
          </p:nvSpPr>
          <p:spPr bwMode="auto">
            <a:xfrm>
              <a:off x="5019" y="2160"/>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0" name="Rectangle 30"/>
            <p:cNvSpPr>
              <a:spLocks noChangeArrowheads="1"/>
            </p:cNvSpPr>
            <p:nvPr/>
          </p:nvSpPr>
          <p:spPr bwMode="auto">
            <a:xfrm>
              <a:off x="5170" y="207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21" name="Line 31"/>
            <p:cNvSpPr>
              <a:spLocks noChangeShapeType="1"/>
            </p:cNvSpPr>
            <p:nvPr/>
          </p:nvSpPr>
          <p:spPr bwMode="auto">
            <a:xfrm>
              <a:off x="5184" y="2113"/>
              <a:ext cx="9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2" name="Line 32"/>
            <p:cNvSpPr>
              <a:spLocks noChangeShapeType="1"/>
            </p:cNvSpPr>
            <p:nvPr/>
          </p:nvSpPr>
          <p:spPr bwMode="auto">
            <a:xfrm>
              <a:off x="5188" y="2161"/>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3" name="Line 33"/>
            <p:cNvSpPr>
              <a:spLocks noChangeShapeType="1"/>
            </p:cNvSpPr>
            <p:nvPr/>
          </p:nvSpPr>
          <p:spPr bwMode="auto">
            <a:xfrm>
              <a:off x="5235" y="2016"/>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4" name="Line 34"/>
            <p:cNvSpPr>
              <a:spLocks noChangeShapeType="1"/>
            </p:cNvSpPr>
            <p:nvPr/>
          </p:nvSpPr>
          <p:spPr bwMode="auto">
            <a:xfrm>
              <a:off x="5469" y="201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5" name="Line 35"/>
            <p:cNvSpPr>
              <a:spLocks noChangeShapeType="1"/>
            </p:cNvSpPr>
            <p:nvPr/>
          </p:nvSpPr>
          <p:spPr bwMode="auto">
            <a:xfrm>
              <a:off x="5469" y="216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6" name="Line 36"/>
            <p:cNvSpPr>
              <a:spLocks noChangeShapeType="1"/>
            </p:cNvSpPr>
            <p:nvPr/>
          </p:nvSpPr>
          <p:spPr bwMode="auto">
            <a:xfrm>
              <a:off x="4224" y="1968"/>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7" name="Line 37"/>
            <p:cNvSpPr>
              <a:spLocks noChangeShapeType="1"/>
            </p:cNvSpPr>
            <p:nvPr/>
          </p:nvSpPr>
          <p:spPr bwMode="auto">
            <a:xfrm>
              <a:off x="4211" y="2094"/>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8" name="Line 38"/>
            <p:cNvSpPr>
              <a:spLocks noChangeShapeType="1"/>
            </p:cNvSpPr>
            <p:nvPr/>
          </p:nvSpPr>
          <p:spPr bwMode="auto">
            <a:xfrm>
              <a:off x="4190" y="2022"/>
              <a:ext cx="0" cy="22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9" name="Line 39"/>
            <p:cNvSpPr>
              <a:spLocks noChangeShapeType="1"/>
            </p:cNvSpPr>
            <p:nvPr/>
          </p:nvSpPr>
          <p:spPr bwMode="auto">
            <a:xfrm>
              <a:off x="4136" y="219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0" name="Line 40"/>
            <p:cNvSpPr>
              <a:spLocks noChangeShapeType="1"/>
            </p:cNvSpPr>
            <p:nvPr/>
          </p:nvSpPr>
          <p:spPr bwMode="auto">
            <a:xfrm>
              <a:off x="4142" y="2244"/>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1" name="Rectangle 41"/>
            <p:cNvSpPr>
              <a:spLocks noChangeArrowheads="1"/>
            </p:cNvSpPr>
            <p:nvPr/>
          </p:nvSpPr>
          <p:spPr bwMode="auto">
            <a:xfrm>
              <a:off x="4293" y="222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2" name="Line 42"/>
            <p:cNvSpPr>
              <a:spLocks noChangeShapeType="1"/>
            </p:cNvSpPr>
            <p:nvPr/>
          </p:nvSpPr>
          <p:spPr bwMode="auto">
            <a:xfrm>
              <a:off x="4305" y="2191"/>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3" name="Line 43"/>
            <p:cNvSpPr>
              <a:spLocks noChangeShapeType="1"/>
            </p:cNvSpPr>
            <p:nvPr/>
          </p:nvSpPr>
          <p:spPr bwMode="auto">
            <a:xfrm>
              <a:off x="4358" y="2097"/>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4" name="Rectangle 44"/>
            <p:cNvSpPr>
              <a:spLocks noChangeArrowheads="1"/>
            </p:cNvSpPr>
            <p:nvPr/>
          </p:nvSpPr>
          <p:spPr bwMode="auto">
            <a:xfrm>
              <a:off x="4534" y="217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5" name="Line 45"/>
            <p:cNvSpPr>
              <a:spLocks noChangeShapeType="1"/>
            </p:cNvSpPr>
            <p:nvPr/>
          </p:nvSpPr>
          <p:spPr bwMode="auto">
            <a:xfrm>
              <a:off x="4456" y="2248"/>
              <a:ext cx="95"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6" name="Line 46"/>
            <p:cNvSpPr>
              <a:spLocks noChangeShapeType="1"/>
            </p:cNvSpPr>
            <p:nvPr/>
          </p:nvSpPr>
          <p:spPr bwMode="auto">
            <a:xfrm>
              <a:off x="4515" y="2025"/>
              <a:ext cx="0" cy="22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7" name="Line 47"/>
            <p:cNvSpPr>
              <a:spLocks noChangeShapeType="1"/>
            </p:cNvSpPr>
            <p:nvPr/>
          </p:nvSpPr>
          <p:spPr bwMode="auto">
            <a:xfrm>
              <a:off x="4461" y="219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8" name="Rectangle 48"/>
            <p:cNvSpPr>
              <a:spLocks noChangeArrowheads="1"/>
            </p:cNvSpPr>
            <p:nvPr/>
          </p:nvSpPr>
          <p:spPr bwMode="auto">
            <a:xfrm>
              <a:off x="4704" y="110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9" name="Rectangle 49"/>
            <p:cNvSpPr>
              <a:spLocks noChangeArrowheads="1"/>
            </p:cNvSpPr>
            <p:nvPr/>
          </p:nvSpPr>
          <p:spPr bwMode="auto">
            <a:xfrm>
              <a:off x="5088" y="1248"/>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0" name="Rectangle 50"/>
            <p:cNvSpPr>
              <a:spLocks noChangeArrowheads="1"/>
            </p:cNvSpPr>
            <p:nvPr/>
          </p:nvSpPr>
          <p:spPr bwMode="auto">
            <a:xfrm>
              <a:off x="5088" y="1440"/>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1" name="Rectangle 51"/>
            <p:cNvSpPr>
              <a:spLocks noChangeArrowheads="1"/>
            </p:cNvSpPr>
            <p:nvPr/>
          </p:nvSpPr>
          <p:spPr bwMode="auto">
            <a:xfrm>
              <a:off x="4464" y="1360"/>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2" name="Rectangle 52"/>
            <p:cNvSpPr>
              <a:spLocks noChangeArrowheads="1"/>
            </p:cNvSpPr>
            <p:nvPr/>
          </p:nvSpPr>
          <p:spPr bwMode="auto">
            <a:xfrm>
              <a:off x="4224"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3" name="Rectangle 53"/>
            <p:cNvSpPr>
              <a:spLocks noChangeArrowheads="1"/>
            </p:cNvSpPr>
            <p:nvPr/>
          </p:nvSpPr>
          <p:spPr bwMode="auto">
            <a:xfrm>
              <a:off x="4608"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4" name="Rectangle 54"/>
            <p:cNvSpPr>
              <a:spLocks noChangeArrowheads="1"/>
            </p:cNvSpPr>
            <p:nvPr/>
          </p:nvSpPr>
          <p:spPr bwMode="auto">
            <a:xfrm>
              <a:off x="4992"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5" name="Line 55"/>
            <p:cNvSpPr>
              <a:spLocks noChangeShapeType="1"/>
            </p:cNvSpPr>
            <p:nvPr/>
          </p:nvSpPr>
          <p:spPr bwMode="auto">
            <a:xfrm>
              <a:off x="5520" y="1634"/>
              <a:ext cx="0" cy="526"/>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46" name="Rectangle 56"/>
            <p:cNvSpPr>
              <a:spLocks noChangeArrowheads="1"/>
            </p:cNvSpPr>
            <p:nvPr/>
          </p:nvSpPr>
          <p:spPr bwMode="auto">
            <a:xfrm>
              <a:off x="5376" y="1736"/>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7" name="Rectangle 57"/>
            <p:cNvSpPr>
              <a:spLocks noChangeArrowheads="1"/>
            </p:cNvSpPr>
            <p:nvPr/>
          </p:nvSpPr>
          <p:spPr bwMode="auto">
            <a:xfrm>
              <a:off x="5001" y="2078"/>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8" name="Rectangle 58"/>
            <p:cNvSpPr>
              <a:spLocks noChangeArrowheads="1"/>
            </p:cNvSpPr>
            <p:nvPr/>
          </p:nvSpPr>
          <p:spPr bwMode="auto">
            <a:xfrm>
              <a:off x="5001" y="2141"/>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9" name="Rectangle 59"/>
            <p:cNvSpPr>
              <a:spLocks noChangeArrowheads="1"/>
            </p:cNvSpPr>
            <p:nvPr/>
          </p:nvSpPr>
          <p:spPr bwMode="auto">
            <a:xfrm>
              <a:off x="5088" y="2082"/>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0" name="Rectangle 60"/>
            <p:cNvSpPr>
              <a:spLocks noChangeArrowheads="1"/>
            </p:cNvSpPr>
            <p:nvPr/>
          </p:nvSpPr>
          <p:spPr bwMode="auto">
            <a:xfrm>
              <a:off x="4632"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1" name="Rectangle 61"/>
            <p:cNvSpPr>
              <a:spLocks noChangeArrowheads="1"/>
            </p:cNvSpPr>
            <p:nvPr/>
          </p:nvSpPr>
          <p:spPr bwMode="auto">
            <a:xfrm>
              <a:off x="4776"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2" name="Rectangle 62"/>
            <p:cNvSpPr>
              <a:spLocks noChangeArrowheads="1"/>
            </p:cNvSpPr>
            <p:nvPr/>
          </p:nvSpPr>
          <p:spPr bwMode="auto">
            <a:xfrm>
              <a:off x="4632"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3" name="Rectangle 63"/>
            <p:cNvSpPr>
              <a:spLocks noChangeArrowheads="1"/>
            </p:cNvSpPr>
            <p:nvPr/>
          </p:nvSpPr>
          <p:spPr bwMode="auto">
            <a:xfrm>
              <a:off x="4776"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4" name="Rectangle 64"/>
            <p:cNvSpPr>
              <a:spLocks noChangeArrowheads="1"/>
            </p:cNvSpPr>
            <p:nvPr/>
          </p:nvSpPr>
          <p:spPr bwMode="auto">
            <a:xfrm>
              <a:off x="5008"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5" name="Rectangle 65"/>
            <p:cNvSpPr>
              <a:spLocks noChangeArrowheads="1"/>
            </p:cNvSpPr>
            <p:nvPr/>
          </p:nvSpPr>
          <p:spPr bwMode="auto">
            <a:xfrm>
              <a:off x="5179"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6" name="Rectangle 66"/>
            <p:cNvSpPr>
              <a:spLocks noChangeArrowheads="1"/>
            </p:cNvSpPr>
            <p:nvPr/>
          </p:nvSpPr>
          <p:spPr bwMode="auto">
            <a:xfrm>
              <a:off x="5170" y="2142"/>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7" name="Rectangle 67"/>
            <p:cNvSpPr>
              <a:spLocks noChangeArrowheads="1"/>
            </p:cNvSpPr>
            <p:nvPr/>
          </p:nvSpPr>
          <p:spPr bwMode="auto">
            <a:xfrm>
              <a:off x="5257" y="2083"/>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8" name="Rectangle 68"/>
            <p:cNvSpPr>
              <a:spLocks noChangeArrowheads="1"/>
            </p:cNvSpPr>
            <p:nvPr/>
          </p:nvSpPr>
          <p:spPr bwMode="auto">
            <a:xfrm>
              <a:off x="5397"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9" name="Rectangle 69"/>
            <p:cNvSpPr>
              <a:spLocks noChangeArrowheads="1"/>
            </p:cNvSpPr>
            <p:nvPr/>
          </p:nvSpPr>
          <p:spPr bwMode="auto">
            <a:xfrm>
              <a:off x="5541"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0" name="Rectangle 70"/>
            <p:cNvSpPr>
              <a:spLocks noChangeArrowheads="1"/>
            </p:cNvSpPr>
            <p:nvPr/>
          </p:nvSpPr>
          <p:spPr bwMode="auto">
            <a:xfrm>
              <a:off x="5397"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1" name="Rectangle 71"/>
            <p:cNvSpPr>
              <a:spLocks noChangeArrowheads="1"/>
            </p:cNvSpPr>
            <p:nvPr/>
          </p:nvSpPr>
          <p:spPr bwMode="auto">
            <a:xfrm>
              <a:off x="5541"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2" name="Rectangle 72"/>
            <p:cNvSpPr>
              <a:spLocks noChangeArrowheads="1"/>
            </p:cNvSpPr>
            <p:nvPr/>
          </p:nvSpPr>
          <p:spPr bwMode="auto">
            <a:xfrm>
              <a:off x="4128" y="1939"/>
              <a:ext cx="143" cy="65"/>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3" name="Rectangle 73"/>
            <p:cNvSpPr>
              <a:spLocks noChangeArrowheads="1"/>
            </p:cNvSpPr>
            <p:nvPr/>
          </p:nvSpPr>
          <p:spPr bwMode="auto">
            <a:xfrm>
              <a:off x="4124" y="2156"/>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4" name="Rectangle 74"/>
            <p:cNvSpPr>
              <a:spLocks noChangeArrowheads="1"/>
            </p:cNvSpPr>
            <p:nvPr/>
          </p:nvSpPr>
          <p:spPr bwMode="auto">
            <a:xfrm>
              <a:off x="4124" y="2225"/>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5" name="Rectangle 75"/>
            <p:cNvSpPr>
              <a:spLocks noChangeArrowheads="1"/>
            </p:cNvSpPr>
            <p:nvPr/>
          </p:nvSpPr>
          <p:spPr bwMode="auto">
            <a:xfrm>
              <a:off x="4211" y="216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6" name="Rectangle 76"/>
            <p:cNvSpPr>
              <a:spLocks noChangeArrowheads="1"/>
            </p:cNvSpPr>
            <p:nvPr/>
          </p:nvSpPr>
          <p:spPr bwMode="auto">
            <a:xfrm>
              <a:off x="4131" y="2046"/>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7" name="Rectangle 77"/>
            <p:cNvSpPr>
              <a:spLocks noChangeArrowheads="1"/>
            </p:cNvSpPr>
            <p:nvPr/>
          </p:nvSpPr>
          <p:spPr bwMode="auto">
            <a:xfrm>
              <a:off x="4302" y="2046"/>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8" name="Rectangle 78"/>
            <p:cNvSpPr>
              <a:spLocks noChangeArrowheads="1"/>
            </p:cNvSpPr>
            <p:nvPr/>
          </p:nvSpPr>
          <p:spPr bwMode="auto">
            <a:xfrm>
              <a:off x="4293" y="2157"/>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9" name="Rectangle 79"/>
            <p:cNvSpPr>
              <a:spLocks noChangeArrowheads="1"/>
            </p:cNvSpPr>
            <p:nvPr/>
          </p:nvSpPr>
          <p:spPr bwMode="auto">
            <a:xfrm>
              <a:off x="4380" y="2164"/>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0" name="Line 80"/>
            <p:cNvSpPr>
              <a:spLocks noChangeShapeType="1"/>
            </p:cNvSpPr>
            <p:nvPr/>
          </p:nvSpPr>
          <p:spPr bwMode="auto">
            <a:xfrm>
              <a:off x="4302" y="2239"/>
              <a:ext cx="57"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71" name="Rectangle 81"/>
            <p:cNvSpPr>
              <a:spLocks noChangeArrowheads="1"/>
            </p:cNvSpPr>
            <p:nvPr/>
          </p:nvSpPr>
          <p:spPr bwMode="auto">
            <a:xfrm>
              <a:off x="4456" y="2055"/>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2" name="Rectangle 82"/>
            <p:cNvSpPr>
              <a:spLocks noChangeArrowheads="1"/>
            </p:cNvSpPr>
            <p:nvPr/>
          </p:nvSpPr>
          <p:spPr bwMode="auto">
            <a:xfrm>
              <a:off x="4447" y="2166"/>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3" name="Rectangle 83"/>
            <p:cNvSpPr>
              <a:spLocks noChangeArrowheads="1"/>
            </p:cNvSpPr>
            <p:nvPr/>
          </p:nvSpPr>
          <p:spPr bwMode="auto">
            <a:xfrm>
              <a:off x="4447" y="222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4" name="Rectangle 84"/>
            <p:cNvSpPr>
              <a:spLocks noChangeArrowheads="1"/>
            </p:cNvSpPr>
            <p:nvPr/>
          </p:nvSpPr>
          <p:spPr bwMode="auto">
            <a:xfrm>
              <a:off x="4537" y="217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5" name="Rectangle 85"/>
            <p:cNvSpPr>
              <a:spLocks noChangeArrowheads="1"/>
            </p:cNvSpPr>
            <p:nvPr/>
          </p:nvSpPr>
          <p:spPr bwMode="auto">
            <a:xfrm>
              <a:off x="4536" y="222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6" name="Line 88"/>
            <p:cNvSpPr>
              <a:spLocks noChangeShapeType="1"/>
            </p:cNvSpPr>
            <p:nvPr/>
          </p:nvSpPr>
          <p:spPr bwMode="auto">
            <a:xfrm>
              <a:off x="4188" y="2024"/>
              <a:ext cx="32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grpSp>
      <p:pic>
        <p:nvPicPr>
          <p:cNvPr id="59404" name="Picture 94" descr="Photo:  Car pinned next to a utility pole by a hurric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24275"/>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59405" name="Picture 95" descr="Photo:  Badly damaged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59406" name="Picture 96" descr="Photo:  Multiple ambulances and work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7526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outerShdw>
          </a:effectLst>
        </p:spPr>
      </p:pic>
      <p:pic>
        <p:nvPicPr>
          <p:cNvPr id="59407" name="Picture 97" descr="Ambulance worker with ambulance c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7338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sp>
        <p:nvSpPr>
          <p:cNvPr id="4" name="Slide Number Placeholder 3"/>
          <p:cNvSpPr>
            <a:spLocks noGrp="1"/>
          </p:cNvSpPr>
          <p:nvPr>
            <p:ph type="sldNum" sz="quarter" idx="12"/>
          </p:nvPr>
        </p:nvSpPr>
        <p:spPr/>
        <p:txBody>
          <a:bodyPr/>
          <a:lstStyle/>
          <a:p>
            <a:fld id="{73460BF7-74BA-456D-A23A-142DBA9F4861}" type="slidenum">
              <a:rPr lang="en-US" smtClean="0"/>
              <a:pPr/>
              <a:t>31</a:t>
            </a:fld>
            <a:endParaRPr lang="en-US"/>
          </a:p>
        </p:txBody>
      </p:sp>
      <p:sp>
        <p:nvSpPr>
          <p:cNvPr id="95" name="Line 87"/>
          <p:cNvSpPr>
            <a:spLocks noChangeShapeType="1"/>
          </p:cNvSpPr>
          <p:nvPr/>
        </p:nvSpPr>
        <p:spPr bwMode="auto">
          <a:xfrm flipV="1">
            <a:off x="623888" y="1828800"/>
            <a:ext cx="0" cy="1600200"/>
          </a:xfrm>
          <a:prstGeom prst="line">
            <a:avLst/>
          </a:prstGeom>
          <a:noFill/>
          <a:ln w="76200">
            <a:solidFill>
              <a:srgbClr val="25387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2" name="Line 87"/>
          <p:cNvSpPr>
            <a:spLocks noChangeShapeType="1"/>
          </p:cNvSpPr>
          <p:nvPr/>
        </p:nvSpPr>
        <p:spPr bwMode="auto">
          <a:xfrm flipV="1">
            <a:off x="3892867" y="5923280"/>
            <a:ext cx="1708309" cy="0"/>
          </a:xfrm>
          <a:prstGeom prst="line">
            <a:avLst/>
          </a:prstGeom>
          <a:noFill/>
          <a:ln w="76200">
            <a:solidFill>
              <a:srgbClr val="25387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Text Box 86"/>
          <p:cNvSpPr txBox="1">
            <a:spLocks noChangeArrowheads="1"/>
          </p:cNvSpPr>
          <p:nvPr/>
        </p:nvSpPr>
        <p:spPr bwMode="auto">
          <a:xfrm>
            <a:off x="1143000" y="5662136"/>
            <a:ext cx="2514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smtClean="0">
                <a:solidFill>
                  <a:srgbClr val="25387D"/>
                </a:solidFill>
              </a:rPr>
              <a:t>Resources</a:t>
            </a:r>
            <a:endParaRPr lang="en-US" sz="2800" b="1" dirty="0">
              <a:solidFill>
                <a:srgbClr val="25387D"/>
              </a:solidFill>
            </a:endParaRPr>
          </a:p>
        </p:txBody>
      </p:sp>
    </p:spTree>
    <p:extLst>
      <p:ext uri="{BB962C8B-B14F-4D97-AF65-F5344CB8AC3E}">
        <p14:creationId xmlns:p14="http://schemas.microsoft.com/office/powerpoint/2010/main" val="34393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spect="1" noChangeArrowheads="1"/>
          </p:cNvSpPr>
          <p:nvPr>
            <p:ph type="title"/>
          </p:nvPr>
        </p:nvSpPr>
        <p:spPr>
          <a:xfrm>
            <a:off x="455613" y="274638"/>
            <a:ext cx="8226425" cy="1010698"/>
          </a:xfrm>
        </p:spPr>
        <p:txBody>
          <a:bodyPr/>
          <a:lstStyle/>
          <a:p>
            <a:pPr eaLnBrk="1" hangingPunct="1"/>
            <a:r>
              <a:rPr lang="en-US" dirty="0" smtClean="0"/>
              <a:t>Complexity Analysis Factors</a:t>
            </a:r>
          </a:p>
        </p:txBody>
      </p:sp>
      <p:sp>
        <p:nvSpPr>
          <p:cNvPr id="4" name="AutoShape 2053"/>
          <p:cNvSpPr>
            <a:spLocks noChangeArrowheads="1"/>
          </p:cNvSpPr>
          <p:nvPr/>
        </p:nvSpPr>
        <p:spPr bwMode="auto">
          <a:xfrm>
            <a:off x="1447800" y="1371600"/>
            <a:ext cx="6324600" cy="3124200"/>
          </a:xfrm>
          <a:prstGeom prst="wedgeEllipseCallout">
            <a:avLst>
              <a:gd name="adj1" fmla="val -49708"/>
              <a:gd name="adj2" fmla="val 84375"/>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2800" b="1">
                <a:solidFill>
                  <a:schemeClr val="bg1"/>
                </a:solidFill>
              </a:rPr>
              <a:t>In your agency or jurisdiction, what factors may affect the complexity of an  incident?</a:t>
            </a:r>
          </a:p>
        </p:txBody>
      </p:sp>
      <p:sp>
        <p:nvSpPr>
          <p:cNvPr id="2" name="Slide Number Placeholder 1"/>
          <p:cNvSpPr>
            <a:spLocks noGrp="1"/>
          </p:cNvSpPr>
          <p:nvPr>
            <p:ph type="sldNum" sz="quarter" idx="12"/>
          </p:nvPr>
        </p:nvSpPr>
        <p:spPr/>
        <p:txBody>
          <a:bodyPr/>
          <a:lstStyle/>
          <a:p>
            <a:fld id="{F013E6F1-D256-477C-B251-BD0A4AB70D75}" type="slidenum">
              <a:rPr lang="en-US" smtClean="0"/>
              <a:pPr/>
              <a:t>32</a:t>
            </a:fld>
            <a:endParaRPr lang="en-US"/>
          </a:p>
        </p:txBody>
      </p:sp>
    </p:spTree>
    <p:extLst>
      <p:ext uri="{BB962C8B-B14F-4D97-AF65-F5344CB8AC3E}">
        <p14:creationId xmlns:p14="http://schemas.microsoft.com/office/powerpoint/2010/main" val="25655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Factors</a:t>
            </a:r>
          </a:p>
        </p:txBody>
      </p:sp>
      <p:sp>
        <p:nvSpPr>
          <p:cNvPr id="3" name="Content Placeholder 2"/>
          <p:cNvSpPr>
            <a:spLocks noGrp="1"/>
          </p:cNvSpPr>
          <p:nvPr>
            <p:ph idx="1"/>
          </p:nvPr>
        </p:nvSpPr>
        <p:spPr/>
        <p:txBody>
          <a:bodyPr/>
          <a:lstStyle/>
          <a:p>
            <a:pPr lvl="1" eaLnBrk="1" hangingPunct="1"/>
            <a:r>
              <a:rPr lang="en-US" dirty="0">
                <a:latin typeface="Arial" charset="0"/>
                <a:cs typeface="Arial" charset="0"/>
              </a:rPr>
              <a:t>Impacts to life, property, and the </a:t>
            </a:r>
            <a:r>
              <a:rPr lang="en-US" dirty="0" smtClean="0">
                <a:latin typeface="Arial" charset="0"/>
                <a:cs typeface="Arial" charset="0"/>
              </a:rPr>
              <a:t>economy.</a:t>
            </a:r>
            <a:endParaRPr lang="en-US" dirty="0">
              <a:latin typeface="Arial" charset="0"/>
              <a:cs typeface="Arial" charset="0"/>
            </a:endParaRPr>
          </a:p>
          <a:p>
            <a:pPr lvl="1" eaLnBrk="1" hangingPunct="1"/>
            <a:r>
              <a:rPr lang="en-US" dirty="0">
                <a:latin typeface="Arial" charset="0"/>
                <a:cs typeface="Arial" charset="0"/>
              </a:rPr>
              <a:t>Community and responder </a:t>
            </a:r>
            <a:r>
              <a:rPr lang="en-US" dirty="0" smtClean="0">
                <a:latin typeface="Arial" charset="0"/>
                <a:cs typeface="Arial" charset="0"/>
              </a:rPr>
              <a:t>safety.</a:t>
            </a:r>
            <a:endParaRPr lang="en-US" dirty="0">
              <a:latin typeface="Arial" charset="0"/>
              <a:cs typeface="Arial" charset="0"/>
            </a:endParaRPr>
          </a:p>
          <a:p>
            <a:pPr lvl="1" eaLnBrk="1" hangingPunct="1"/>
            <a:r>
              <a:rPr lang="en-US" dirty="0">
                <a:latin typeface="Arial" charset="0"/>
                <a:cs typeface="Arial" charset="0"/>
              </a:rPr>
              <a:t>Potential hazardous materials </a:t>
            </a:r>
            <a:r>
              <a:rPr lang="en-US" dirty="0" smtClean="0">
                <a:latin typeface="Arial" charset="0"/>
                <a:cs typeface="Arial" charset="0"/>
              </a:rPr>
              <a:t>.</a:t>
            </a:r>
            <a:endParaRPr lang="en-US" dirty="0">
              <a:latin typeface="Arial" charset="0"/>
              <a:cs typeface="Arial" charset="0"/>
            </a:endParaRPr>
          </a:p>
          <a:p>
            <a:pPr lvl="1" eaLnBrk="1" hangingPunct="1"/>
            <a:r>
              <a:rPr lang="en-US" dirty="0">
                <a:latin typeface="Arial" charset="0"/>
                <a:cs typeface="Arial" charset="0"/>
              </a:rPr>
              <a:t>Weather and other environmental </a:t>
            </a:r>
            <a:r>
              <a:rPr lang="en-US" dirty="0" smtClean="0">
                <a:latin typeface="Arial" charset="0"/>
                <a:cs typeface="Arial" charset="0"/>
              </a:rPr>
              <a:t>influences.</a:t>
            </a:r>
            <a:endParaRPr lang="en-US" dirty="0">
              <a:latin typeface="Arial" charset="0"/>
              <a:cs typeface="Arial" charset="0"/>
            </a:endParaRPr>
          </a:p>
          <a:p>
            <a:pPr lvl="1" eaLnBrk="1" hangingPunct="1"/>
            <a:r>
              <a:rPr lang="en-US" dirty="0">
                <a:latin typeface="Arial" charset="0"/>
                <a:cs typeface="Arial" charset="0"/>
              </a:rPr>
              <a:t>Likelihood of cascading events (events that trigger other events</a:t>
            </a:r>
            <a:r>
              <a:rPr lang="en-US" dirty="0" smtClean="0">
                <a:latin typeface="Arial" charset="0"/>
                <a:cs typeface="Arial" charset="0"/>
              </a:rPr>
              <a:t>).</a:t>
            </a:r>
            <a:endParaRPr lang="en-US" dirty="0">
              <a:latin typeface="Arial" charset="0"/>
              <a:cs typeface="Arial" charset="0"/>
            </a:endParaRPr>
          </a:p>
          <a:p>
            <a:pPr lvl="1" eaLnBrk="1" hangingPunct="1"/>
            <a:r>
              <a:rPr lang="en-US" dirty="0">
                <a:latin typeface="Arial" charset="0"/>
                <a:cs typeface="Arial" charset="0"/>
              </a:rPr>
              <a:t>Potential crime scene (including terrorism)</a:t>
            </a:r>
          </a:p>
          <a:p>
            <a:pPr lvl="1" eaLnBrk="1" hangingPunct="1"/>
            <a:r>
              <a:rPr lang="en-US" dirty="0">
                <a:latin typeface="Arial" charset="0"/>
                <a:cs typeface="Arial" charset="0"/>
              </a:rPr>
              <a:t>Political sensitivity, external influences, and media </a:t>
            </a:r>
            <a:r>
              <a:rPr lang="en-US" dirty="0" smtClean="0">
                <a:latin typeface="Arial" charset="0"/>
                <a:cs typeface="Arial" charset="0"/>
              </a:rPr>
              <a:t>relations.</a:t>
            </a:r>
            <a:endParaRPr lang="en-US" dirty="0">
              <a:latin typeface="Arial" charset="0"/>
              <a:cs typeface="Arial" charset="0"/>
            </a:endParaRPr>
          </a:p>
          <a:p>
            <a:pPr lvl="1" eaLnBrk="1" hangingPunct="1"/>
            <a:r>
              <a:rPr lang="en-US" dirty="0">
                <a:latin typeface="Arial" charset="0"/>
                <a:cs typeface="Arial" charset="0"/>
              </a:rPr>
              <a:t>Area involved, jurisdictional </a:t>
            </a:r>
            <a:r>
              <a:rPr lang="en-US" dirty="0" smtClean="0">
                <a:latin typeface="Arial" charset="0"/>
                <a:cs typeface="Arial" charset="0"/>
              </a:rPr>
              <a:t>boundaries.</a:t>
            </a:r>
            <a:endParaRPr lang="en-US" dirty="0">
              <a:latin typeface="Arial" charset="0"/>
              <a:cs typeface="Arial" charset="0"/>
            </a:endParaRPr>
          </a:p>
          <a:p>
            <a:pPr lvl="1" eaLnBrk="1" hangingPunct="1"/>
            <a:r>
              <a:rPr lang="en-US" dirty="0">
                <a:latin typeface="Arial" charset="0"/>
                <a:cs typeface="Arial" charset="0"/>
              </a:rPr>
              <a:t>Availability of </a:t>
            </a:r>
            <a:r>
              <a:rPr lang="en-US" dirty="0" smtClean="0">
                <a:latin typeface="Arial" charset="0"/>
                <a:cs typeface="Arial" charset="0"/>
              </a:rPr>
              <a:t>resources.</a:t>
            </a:r>
            <a:endParaRPr lang="en-US" dirty="0">
              <a:latin typeface="Arial" charset="0"/>
              <a:cs typeface="Arial" charset="0"/>
            </a:endParaRPr>
          </a:p>
          <a:p>
            <a:pPr eaLnBrk="1" hangingPunct="1">
              <a:spcBef>
                <a:spcPct val="0"/>
              </a:spcBef>
            </a:pPr>
            <a:endParaRPr lang="en-US" dirty="0">
              <a:latin typeface="Arial" charset="0"/>
              <a:cs typeface="Arial" charset="0"/>
            </a:endParaRPr>
          </a:p>
          <a:p>
            <a:pPr eaLnBrk="1" hangingPunct="1">
              <a:spcBef>
                <a:spcPct val="0"/>
              </a:spcBef>
            </a:pPr>
            <a:endParaRPr lang="en-US" dirty="0">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33</a:t>
            </a:fld>
            <a:endParaRPr lang="en-US"/>
          </a:p>
        </p:txBody>
      </p:sp>
    </p:spTree>
    <p:extLst>
      <p:ext uri="{BB962C8B-B14F-4D97-AF65-F5344CB8AC3E}">
        <p14:creationId xmlns:p14="http://schemas.microsoft.com/office/powerpoint/2010/main" val="304349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spect="1" noChangeArrowheads="1"/>
          </p:cNvSpPr>
          <p:nvPr>
            <p:ph type="title"/>
          </p:nvPr>
        </p:nvSpPr>
        <p:spPr>
          <a:xfrm>
            <a:off x="455613" y="274638"/>
            <a:ext cx="8226425" cy="622509"/>
          </a:xfrm>
        </p:spPr>
        <p:txBody>
          <a:bodyPr/>
          <a:lstStyle/>
          <a:p>
            <a:pPr eaLnBrk="1" hangingPunct="1"/>
            <a:r>
              <a:rPr lang="en-US" dirty="0" smtClean="0"/>
              <a:t>Overall Priorities</a:t>
            </a:r>
          </a:p>
        </p:txBody>
      </p:sp>
      <p:sp>
        <p:nvSpPr>
          <p:cNvPr id="62467" name="Rectangle 1027"/>
          <p:cNvSpPr txBox="1">
            <a:spLocks noChangeArrowheads="1"/>
          </p:cNvSpPr>
          <p:nvPr/>
        </p:nvSpPr>
        <p:spPr bwMode="auto">
          <a:xfrm>
            <a:off x="609600" y="1066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defRPr>
                <a:solidFill>
                  <a:schemeClr val="tx1"/>
                </a:solidFill>
                <a:latin typeface="Arial" charset="0"/>
                <a:cs typeface="Arial" charset="0"/>
              </a:defRPr>
            </a:lvl1pPr>
            <a:lvl2pPr marL="742950" indent="-285750" defTabSz="685800" eaLnBrk="0" hangingPunct="0">
              <a:defRPr>
                <a:solidFill>
                  <a:schemeClr val="tx1"/>
                </a:solidFill>
                <a:latin typeface="Arial" charset="0"/>
                <a:cs typeface="Arial" charset="0"/>
              </a:defRPr>
            </a:lvl2pPr>
            <a:lvl3pPr marL="1143000" indent="-228600" defTabSz="685800" eaLnBrk="0" hangingPunct="0">
              <a:defRPr>
                <a:solidFill>
                  <a:schemeClr val="tx1"/>
                </a:solidFill>
                <a:latin typeface="Arial" charset="0"/>
                <a:cs typeface="Arial" charset="0"/>
              </a:defRPr>
            </a:lvl3pPr>
            <a:lvl4pPr marL="1600200" indent="-228600" defTabSz="685800" eaLnBrk="0" hangingPunct="0">
              <a:defRPr>
                <a:solidFill>
                  <a:schemeClr val="tx1"/>
                </a:solidFill>
                <a:latin typeface="Arial" charset="0"/>
                <a:cs typeface="Arial" charset="0"/>
              </a:defRPr>
            </a:lvl4pPr>
            <a:lvl5pPr marL="2057400" indent="-228600" defTabSz="685800" eaLnBrk="0" hangingPunct="0">
              <a:defRPr>
                <a:solidFill>
                  <a:schemeClr val="tx1"/>
                </a:solidFill>
                <a:latin typeface="Arial" charset="0"/>
                <a:cs typeface="Arial" charset="0"/>
              </a:defRPr>
            </a:lvl5pPr>
            <a:lvl6pPr marL="2514600" indent="-228600" defTabSz="685800" eaLnBrk="0" fontAlgn="base" hangingPunct="0">
              <a:spcBef>
                <a:spcPct val="0"/>
              </a:spcBef>
              <a:spcAft>
                <a:spcPct val="0"/>
              </a:spcAft>
              <a:defRPr>
                <a:solidFill>
                  <a:schemeClr val="tx1"/>
                </a:solidFill>
                <a:latin typeface="Arial" charset="0"/>
                <a:cs typeface="Arial" charset="0"/>
              </a:defRPr>
            </a:lvl6pPr>
            <a:lvl7pPr marL="2971800" indent="-228600" defTabSz="685800" eaLnBrk="0" fontAlgn="base" hangingPunct="0">
              <a:spcBef>
                <a:spcPct val="0"/>
              </a:spcBef>
              <a:spcAft>
                <a:spcPct val="0"/>
              </a:spcAft>
              <a:defRPr>
                <a:solidFill>
                  <a:schemeClr val="tx1"/>
                </a:solidFill>
                <a:latin typeface="Arial" charset="0"/>
                <a:cs typeface="Arial" charset="0"/>
              </a:defRPr>
            </a:lvl7pPr>
            <a:lvl8pPr marL="3429000" indent="-228600" defTabSz="685800" eaLnBrk="0" fontAlgn="base" hangingPunct="0">
              <a:spcBef>
                <a:spcPct val="0"/>
              </a:spcBef>
              <a:spcAft>
                <a:spcPct val="0"/>
              </a:spcAft>
              <a:defRPr>
                <a:solidFill>
                  <a:schemeClr val="tx1"/>
                </a:solidFill>
                <a:latin typeface="Arial" charset="0"/>
                <a:cs typeface="Arial" charset="0"/>
              </a:defRPr>
            </a:lvl8pPr>
            <a:lvl9pPr marL="3886200" indent="-228600" defTabSz="6858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buFont typeface="Wingdings" pitchFamily="2" charset="2"/>
              <a:buNone/>
            </a:pPr>
            <a:r>
              <a:rPr lang="en-US" sz="2600" dirty="0"/>
              <a:t>Initial decisions and </a:t>
            </a:r>
            <a:br>
              <a:rPr lang="en-US" sz="2600" dirty="0"/>
            </a:br>
            <a:r>
              <a:rPr lang="en-US" sz="2600" dirty="0"/>
              <a:t>objectives are established </a:t>
            </a:r>
            <a:br>
              <a:rPr lang="en-US" sz="2600" dirty="0"/>
            </a:br>
            <a:r>
              <a:rPr lang="en-US" sz="2600" dirty="0"/>
              <a:t>based on the following </a:t>
            </a:r>
            <a:br>
              <a:rPr lang="en-US" sz="2600" dirty="0"/>
            </a:br>
            <a:r>
              <a:rPr lang="en-US" sz="2600" dirty="0"/>
              <a:t>priorities:</a:t>
            </a:r>
          </a:p>
          <a:p>
            <a:pPr eaLnBrk="1" hangingPunct="1">
              <a:spcBef>
                <a:spcPct val="30000"/>
              </a:spcBef>
              <a:buFont typeface="Wingdings" pitchFamily="2" charset="2"/>
              <a:buNone/>
            </a:pPr>
            <a:r>
              <a:rPr lang="en-US" sz="2600" dirty="0"/>
              <a:t>#1:  Life Safety</a:t>
            </a:r>
          </a:p>
          <a:p>
            <a:pPr eaLnBrk="1" hangingPunct="1">
              <a:spcBef>
                <a:spcPct val="30000"/>
              </a:spcBef>
              <a:buFont typeface="Wingdings" pitchFamily="2" charset="2"/>
              <a:buNone/>
            </a:pPr>
            <a:r>
              <a:rPr lang="en-US" sz="2600" dirty="0"/>
              <a:t>#2:  Incident Stabilization</a:t>
            </a:r>
          </a:p>
          <a:p>
            <a:pPr eaLnBrk="1" hangingPunct="1">
              <a:spcBef>
                <a:spcPct val="30000"/>
              </a:spcBef>
              <a:buFont typeface="Wingdings" pitchFamily="2" charset="2"/>
              <a:buNone/>
            </a:pPr>
            <a:r>
              <a:rPr lang="en-US" sz="2600" dirty="0"/>
              <a:t>#3:  Property/Environmental </a:t>
            </a:r>
            <a:br>
              <a:rPr lang="en-US" sz="2600" dirty="0"/>
            </a:br>
            <a:r>
              <a:rPr lang="en-US" sz="2600" dirty="0"/>
              <a:t>	Conservation</a:t>
            </a:r>
          </a:p>
        </p:txBody>
      </p:sp>
      <p:pic>
        <p:nvPicPr>
          <p:cNvPr id="62470" name="Picture 9"/>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6019800" y="3162299"/>
            <a:ext cx="2438400" cy="18383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013E6F1-D256-477C-B251-BD0A4AB70D75}" type="slidenum">
              <a:rPr lang="en-US" smtClean="0"/>
              <a:pPr/>
              <a:t>34</a:t>
            </a:fld>
            <a:endParaRPr lang="en-US"/>
          </a:p>
        </p:txBody>
      </p:sp>
      <p:pic>
        <p:nvPicPr>
          <p:cNvPr id="2050" name="Picture 2" descr="C:\Users\wsetter\Desktop\alg-police-tape-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751" y="1215390"/>
            <a:ext cx="2628498" cy="1771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8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spect="1" noChangeArrowheads="1"/>
          </p:cNvSpPr>
          <p:nvPr>
            <p:ph type="title"/>
          </p:nvPr>
        </p:nvSpPr>
        <p:spPr>
          <a:xfrm>
            <a:off x="455613" y="274638"/>
            <a:ext cx="8226425" cy="510366"/>
          </a:xfrm>
        </p:spPr>
        <p:txBody>
          <a:bodyPr/>
          <a:lstStyle/>
          <a:p>
            <a:pPr eaLnBrk="1" hangingPunct="1"/>
            <a:r>
              <a:rPr lang="en-US" dirty="0" smtClean="0"/>
              <a:t>Coordination Among Agencies </a:t>
            </a:r>
          </a:p>
        </p:txBody>
      </p:sp>
      <p:sp>
        <p:nvSpPr>
          <p:cNvPr id="80899" name="Rectangle 3"/>
          <p:cNvSpPr>
            <a:spLocks noGrp="1" noChangeArrowheads="1"/>
          </p:cNvSpPr>
          <p:nvPr>
            <p:ph sz="half" idx="1"/>
          </p:nvPr>
        </p:nvSpPr>
        <p:spPr>
          <a:xfrm>
            <a:off x="457200" y="1066800"/>
            <a:ext cx="4876800" cy="1524000"/>
          </a:xfrm>
        </p:spPr>
        <p:txBody>
          <a:bodyPr/>
          <a:lstStyle/>
          <a:p>
            <a:pPr eaLnBrk="1" hangingPunct="1">
              <a:spcBef>
                <a:spcPct val="20000"/>
              </a:spcBef>
            </a:pPr>
            <a:r>
              <a:rPr lang="en-US" sz="2300" dirty="0" smtClean="0"/>
              <a:t>A wide-area search is underway for a child who is missing.  The search covers the areas shown on the map.  </a:t>
            </a:r>
          </a:p>
        </p:txBody>
      </p:sp>
      <p:sp>
        <p:nvSpPr>
          <p:cNvPr id="393220" name="AutoShape 4"/>
          <p:cNvSpPr>
            <a:spLocks noChangeArrowheads="1"/>
          </p:cNvSpPr>
          <p:nvPr/>
        </p:nvSpPr>
        <p:spPr bwMode="auto">
          <a:xfrm>
            <a:off x="228600" y="2590800"/>
            <a:ext cx="4572000" cy="1676400"/>
          </a:xfrm>
          <a:prstGeom prst="wedgeEllipseCallout">
            <a:avLst>
              <a:gd name="adj1" fmla="val -42880"/>
              <a:gd name="adj2" fmla="val 99907"/>
            </a:avLst>
          </a:prstGeom>
          <a:ln>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lIns="0" rIns="0"/>
          <a:lstStyle/>
          <a:p>
            <a:pPr algn="ctr">
              <a:defRPr/>
            </a:pPr>
            <a:r>
              <a:rPr lang="en-US" sz="2600" b="1" dirty="0">
                <a:solidFill>
                  <a:srgbClr val="FFFFFF"/>
                </a:solidFill>
                <a:cs typeface="Arial" charset="0"/>
              </a:rPr>
              <a:t>What agencies may be part of the </a:t>
            </a:r>
            <a:r>
              <a:rPr lang="en-US" sz="2600" b="1" dirty="0" smtClean="0">
                <a:solidFill>
                  <a:srgbClr val="FFFFFF"/>
                </a:solidFill>
                <a:cs typeface="Arial" charset="0"/>
              </a:rPr>
              <a:t>incident?</a:t>
            </a:r>
            <a:endParaRPr lang="en-US" sz="2600" b="1" dirty="0">
              <a:solidFill>
                <a:srgbClr val="FFFFFF"/>
              </a:solidFill>
              <a:cs typeface="Arial" charset="0"/>
            </a:endParaRPr>
          </a:p>
        </p:txBody>
      </p:sp>
      <p:sp>
        <p:nvSpPr>
          <p:cNvPr id="393221" name="AutoShape 5"/>
          <p:cNvSpPr>
            <a:spLocks noChangeArrowheads="1"/>
          </p:cNvSpPr>
          <p:nvPr/>
        </p:nvSpPr>
        <p:spPr bwMode="auto">
          <a:xfrm>
            <a:off x="1905000" y="4191000"/>
            <a:ext cx="4572000" cy="1447800"/>
          </a:xfrm>
          <a:prstGeom prst="wedgeEllipseCallout">
            <a:avLst>
              <a:gd name="adj1" fmla="val 48194"/>
              <a:gd name="adj2" fmla="val 52630"/>
            </a:avLst>
          </a:prstGeom>
          <a:ln>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lIns="0" rIns="0" anchor="ctr"/>
          <a:lstStyle/>
          <a:p>
            <a:pPr algn="ctr">
              <a:defRPr/>
            </a:pPr>
            <a:r>
              <a:rPr lang="en-US" sz="2600" b="1" dirty="0">
                <a:solidFill>
                  <a:srgbClr val="FFFFFF"/>
                </a:solidFill>
              </a:rPr>
              <a:t>What activities are being coordinated?</a:t>
            </a:r>
          </a:p>
        </p:txBody>
      </p:sp>
      <p:pic>
        <p:nvPicPr>
          <p:cNvPr id="80902" name="Picture 6" descr="Map showing County A, County B, a coastal area, a State Recreation Area, and a Nation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008313" cy="3300413"/>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880845B-7B5A-498E-A220-707C8E32BEE4}" type="slidenum">
              <a:rPr lang="en-US" smtClean="0"/>
              <a:pPr/>
              <a:t>35</a:t>
            </a:fld>
            <a:endParaRPr lang="en-US"/>
          </a:p>
        </p:txBody>
      </p:sp>
    </p:spTree>
    <p:extLst>
      <p:ext uri="{BB962C8B-B14F-4D97-AF65-F5344CB8AC3E}">
        <p14:creationId xmlns:p14="http://schemas.microsoft.com/office/powerpoint/2010/main" val="24719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spect="1" noChangeArrowheads="1"/>
          </p:cNvSpPr>
          <p:nvPr>
            <p:ph type="title"/>
          </p:nvPr>
        </p:nvSpPr>
        <p:spPr/>
        <p:txBody>
          <a:bodyPr/>
          <a:lstStyle/>
          <a:p>
            <a:pPr eaLnBrk="1" hangingPunct="1"/>
            <a:r>
              <a:rPr lang="en-US" smtClean="0"/>
              <a:t>Incident Management Assessment</a:t>
            </a:r>
          </a:p>
        </p:txBody>
      </p:sp>
      <p:sp>
        <p:nvSpPr>
          <p:cNvPr id="81923" name="Rectangle 3"/>
          <p:cNvSpPr>
            <a:spLocks noGrp="1" noChangeArrowheads="1"/>
          </p:cNvSpPr>
          <p:nvPr>
            <p:ph idx="1"/>
          </p:nvPr>
        </p:nvSpPr>
        <p:spPr/>
        <p:txBody>
          <a:bodyPr/>
          <a:lstStyle/>
          <a:p>
            <a:pPr eaLnBrk="1" hangingPunct="1"/>
            <a:r>
              <a:rPr lang="en-US" smtClean="0"/>
              <a:t>Assessment is an important leadership responsibility.  Assessment methods include:</a:t>
            </a:r>
          </a:p>
          <a:p>
            <a:pPr lvl="1" eaLnBrk="1" hangingPunct="1"/>
            <a:r>
              <a:rPr smtClean="0"/>
              <a:t>Corrective action report/ </a:t>
            </a:r>
            <a:br>
              <a:rPr smtClean="0"/>
            </a:br>
            <a:r>
              <a:rPr smtClean="0"/>
              <a:t>after-action review.</a:t>
            </a:r>
          </a:p>
          <a:p>
            <a:pPr lvl="1" eaLnBrk="1" hangingPunct="1"/>
            <a:r>
              <a:rPr smtClean="0"/>
              <a:t>Post-incident analysis.</a:t>
            </a:r>
          </a:p>
          <a:p>
            <a:pPr lvl="1" eaLnBrk="1" hangingPunct="1"/>
            <a:r>
              <a:rPr smtClean="0"/>
              <a:t>Debriefing.</a:t>
            </a:r>
          </a:p>
          <a:p>
            <a:pPr lvl="1" eaLnBrk="1" hangingPunct="1"/>
            <a:r>
              <a:rPr smtClean="0"/>
              <a:t>Post-incident critique.</a:t>
            </a:r>
          </a:p>
          <a:p>
            <a:pPr lvl="1" eaLnBrk="1" hangingPunct="1"/>
            <a:r>
              <a:rPr smtClean="0"/>
              <a:t>Mitigation plans.</a:t>
            </a:r>
          </a:p>
        </p:txBody>
      </p:sp>
      <p:pic>
        <p:nvPicPr>
          <p:cNvPr id="81924" name="Picture 7" descr="Federal, State, and Local Respond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3200400" cy="29019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4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setter\Desktop\aar-graphic-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940" y="2864167"/>
            <a:ext cx="3528060" cy="2790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2946" name="Rectangle 2"/>
          <p:cNvSpPr>
            <a:spLocks noGrp="1" noChangeAspect="1" noChangeArrowheads="1"/>
          </p:cNvSpPr>
          <p:nvPr>
            <p:ph type="title"/>
          </p:nvPr>
        </p:nvSpPr>
        <p:spPr/>
        <p:txBody>
          <a:bodyPr/>
          <a:lstStyle/>
          <a:p>
            <a:pPr eaLnBrk="1" hangingPunct="1"/>
            <a:r>
              <a:rPr lang="en-US" smtClean="0"/>
              <a:t>After-Action Review</a:t>
            </a:r>
          </a:p>
        </p:txBody>
      </p:sp>
      <p:sp>
        <p:nvSpPr>
          <p:cNvPr id="82947" name="Rectangle 3"/>
          <p:cNvSpPr>
            <a:spLocks noGrp="1" noChangeArrowheads="1"/>
          </p:cNvSpPr>
          <p:nvPr>
            <p:ph idx="1"/>
          </p:nvPr>
        </p:nvSpPr>
        <p:spPr>
          <a:xfrm>
            <a:off x="455613" y="1600200"/>
            <a:ext cx="5861367" cy="4525963"/>
          </a:xfrm>
        </p:spPr>
        <p:txBody>
          <a:bodyPr/>
          <a:lstStyle/>
          <a:p>
            <a:pPr eaLnBrk="1" hangingPunct="1"/>
            <a:r>
              <a:rPr lang="en-US" dirty="0" smtClean="0"/>
              <a:t>Ensure an after-action review is conducted and answers the following questions:</a:t>
            </a:r>
          </a:p>
          <a:p>
            <a:pPr lvl="1" eaLnBrk="1" hangingPunct="1"/>
            <a:r>
              <a:rPr dirty="0" smtClean="0"/>
              <a:t>What did we set out to do?</a:t>
            </a:r>
          </a:p>
          <a:p>
            <a:pPr lvl="1" eaLnBrk="1" hangingPunct="1"/>
            <a:r>
              <a:rPr dirty="0" smtClean="0"/>
              <a:t>What actually happened?</a:t>
            </a:r>
          </a:p>
          <a:p>
            <a:pPr lvl="1" eaLnBrk="1" hangingPunct="1"/>
            <a:r>
              <a:rPr dirty="0" smtClean="0"/>
              <a:t>Why did it happen?</a:t>
            </a:r>
          </a:p>
          <a:p>
            <a:pPr lvl="1" eaLnBrk="1" hangingPunct="1"/>
            <a:r>
              <a:rPr dirty="0" smtClean="0"/>
              <a:t>What are we going to do different next time?</a:t>
            </a:r>
          </a:p>
          <a:p>
            <a:pPr lvl="1" eaLnBrk="1" hangingPunct="1"/>
            <a:r>
              <a:rPr dirty="0" smtClean="0"/>
              <a:t>Are there lessons learned that should be shared?  </a:t>
            </a:r>
          </a:p>
          <a:p>
            <a:pPr lvl="1" eaLnBrk="1" hangingPunct="1"/>
            <a:r>
              <a:rPr dirty="0" smtClean="0"/>
              <a:t>What follow-up is needed?</a:t>
            </a:r>
          </a:p>
        </p:txBody>
      </p:sp>
    </p:spTree>
    <p:extLst>
      <p:ext uri="{BB962C8B-B14F-4D97-AF65-F5344CB8AC3E}">
        <p14:creationId xmlns:p14="http://schemas.microsoft.com/office/powerpoint/2010/main" val="75296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spect="1" noChangeArrowheads="1"/>
          </p:cNvSpPr>
          <p:nvPr>
            <p:ph type="title"/>
          </p:nvPr>
        </p:nvSpPr>
        <p:spPr>
          <a:xfrm>
            <a:off x="295275" y="252413"/>
            <a:ext cx="8601075" cy="868362"/>
          </a:xfrm>
        </p:spPr>
        <p:txBody>
          <a:bodyPr/>
          <a:lstStyle/>
          <a:p>
            <a:pPr eaLnBrk="1" hangingPunct="1"/>
            <a:r>
              <a:rPr lang="en-US" smtClean="0"/>
              <a:t>Training, Credentialing, and Exercising</a:t>
            </a:r>
          </a:p>
        </p:txBody>
      </p:sp>
      <p:sp>
        <p:nvSpPr>
          <p:cNvPr id="88067" name="Rectangle 3"/>
          <p:cNvSpPr>
            <a:spLocks noGrp="1" noChangeArrowheads="1"/>
          </p:cNvSpPr>
          <p:nvPr>
            <p:ph idx="1"/>
          </p:nvPr>
        </p:nvSpPr>
        <p:spPr>
          <a:xfrm>
            <a:off x="3533775" y="1143000"/>
            <a:ext cx="5410200" cy="4525963"/>
          </a:xfrm>
        </p:spPr>
        <p:txBody>
          <a:bodyPr/>
          <a:lstStyle/>
          <a:p>
            <a:pPr lvl="1" eaLnBrk="1" hangingPunct="1"/>
            <a:r>
              <a:rPr sz="2000" dirty="0" smtClean="0"/>
              <a:t>Do you have sufficient qualified personnel to assume ICS Command and General Staff positions?</a:t>
            </a:r>
          </a:p>
          <a:p>
            <a:pPr lvl="1" eaLnBrk="1" hangingPunct="1">
              <a:spcBef>
                <a:spcPct val="70000"/>
              </a:spcBef>
            </a:pPr>
            <a:r>
              <a:rPr sz="2000" dirty="0" smtClean="0"/>
              <a:t>Can you verify that personnel meet established professional standards for:</a:t>
            </a:r>
          </a:p>
          <a:p>
            <a:pPr lvl="2" indent="-331788" eaLnBrk="1" hangingPunct="1">
              <a:spcBef>
                <a:spcPct val="10000"/>
              </a:spcBef>
            </a:pPr>
            <a:r>
              <a:rPr sz="2000" dirty="0" smtClean="0"/>
              <a:t>Training?</a:t>
            </a:r>
          </a:p>
          <a:p>
            <a:pPr lvl="2" indent="-331788" eaLnBrk="1" hangingPunct="1">
              <a:spcBef>
                <a:spcPct val="10000"/>
              </a:spcBef>
            </a:pPr>
            <a:r>
              <a:rPr sz="2000" dirty="0" smtClean="0"/>
              <a:t>Experience?</a:t>
            </a:r>
          </a:p>
          <a:p>
            <a:pPr lvl="2" indent="-331788" eaLnBrk="1" hangingPunct="1">
              <a:spcBef>
                <a:spcPct val="10000"/>
              </a:spcBef>
            </a:pPr>
            <a:r>
              <a:rPr sz="2000" dirty="0" smtClean="0"/>
              <a:t>Performance?</a:t>
            </a:r>
          </a:p>
          <a:p>
            <a:pPr lvl="1" eaLnBrk="1" hangingPunct="1">
              <a:spcBef>
                <a:spcPct val="70000"/>
              </a:spcBef>
            </a:pPr>
            <a:r>
              <a:rPr sz="2000" dirty="0" smtClean="0"/>
              <a:t>When was the last tabletop or functional exercise that practiced command and coordination functions?  Did you participate in that exercise?</a:t>
            </a:r>
          </a:p>
        </p:txBody>
      </p:sp>
      <p:pic>
        <p:nvPicPr>
          <p:cNvPr id="88068" name="Picture 5" descr="Officials participating in a disaster exercise using a computer"/>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33400" y="1295400"/>
            <a:ext cx="2925763" cy="36576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8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spect="1" noChangeArrowheads="1"/>
          </p:cNvSpPr>
          <p:nvPr>
            <p:ph type="title"/>
          </p:nvPr>
        </p:nvSpPr>
        <p:spPr>
          <a:xfrm>
            <a:off x="455613" y="274638"/>
            <a:ext cx="8226425" cy="820917"/>
          </a:xfrm>
        </p:spPr>
        <p:txBody>
          <a:bodyPr/>
          <a:lstStyle/>
          <a:p>
            <a:pPr eaLnBrk="1" hangingPunct="1"/>
            <a:r>
              <a:rPr lang="en-US" dirty="0" smtClean="0"/>
              <a:t>Leadership </a:t>
            </a:r>
          </a:p>
        </p:txBody>
      </p:sp>
      <p:sp>
        <p:nvSpPr>
          <p:cNvPr id="90115" name="Rectangle 3"/>
          <p:cNvSpPr>
            <a:spLocks noGrp="1" noChangeArrowheads="1"/>
          </p:cNvSpPr>
          <p:nvPr>
            <p:ph idx="1"/>
          </p:nvPr>
        </p:nvSpPr>
        <p:spPr>
          <a:xfrm>
            <a:off x="2438400" y="1066800"/>
            <a:ext cx="6248400" cy="4525963"/>
          </a:xfrm>
        </p:spPr>
        <p:txBody>
          <a:bodyPr/>
          <a:lstStyle/>
          <a:p>
            <a:pPr eaLnBrk="1" hangingPunct="1">
              <a:spcBef>
                <a:spcPct val="40000"/>
              </a:spcBef>
            </a:pPr>
            <a:r>
              <a:rPr lang="en-US" sz="2400" dirty="0" smtClean="0"/>
              <a:t>Most importantly, Executives/Senior Officials provide leadership.</a:t>
            </a:r>
          </a:p>
          <a:p>
            <a:pPr eaLnBrk="1" hangingPunct="1">
              <a:spcBef>
                <a:spcPct val="70000"/>
              </a:spcBef>
            </a:pPr>
            <a:r>
              <a:rPr lang="en-US" sz="2400" dirty="0" smtClean="0"/>
              <a:t>Leadership means . . . </a:t>
            </a:r>
          </a:p>
          <a:p>
            <a:pPr lvl="1" eaLnBrk="1" hangingPunct="1">
              <a:spcBef>
                <a:spcPct val="50000"/>
              </a:spcBef>
            </a:pPr>
            <a:r>
              <a:rPr sz="2400" smtClean="0"/>
              <a:t>Motivating and supporting trained </a:t>
            </a:r>
            <a:br>
              <a:rPr sz="2400" smtClean="0"/>
            </a:br>
            <a:r>
              <a:rPr sz="2400" smtClean="0"/>
              <a:t>on-scene responders so that they can accomplish difficult tasks under dangerous, stressful circumstances. </a:t>
            </a:r>
          </a:p>
          <a:p>
            <a:pPr lvl="1" eaLnBrk="1" hangingPunct="1">
              <a:spcBef>
                <a:spcPct val="50000"/>
              </a:spcBef>
            </a:pPr>
            <a:r>
              <a:rPr sz="2400" dirty="0" smtClean="0"/>
              <a:t>Instilling confidence in the public that the incident is being managed effectively.</a:t>
            </a:r>
          </a:p>
        </p:txBody>
      </p:sp>
      <p:pic>
        <p:nvPicPr>
          <p:cNvPr id="90118" name="Picture 6" descr="19242.jpg"/>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25462" y="1427671"/>
            <a:ext cx="1447800" cy="202723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C:\Users\wsetter\Desktop\suh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04" y="3832860"/>
            <a:ext cx="2288996" cy="154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8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wsetter\Desktop\Why-Is-It-Important-to-Have-MLM-Blog-300x268.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bright="38000" contrast="40000"/>
                    </a14:imgEffect>
                  </a14:imgLayer>
                </a14:imgProps>
              </a:ext>
              <a:ext uri="{28A0092B-C50C-407E-A947-70E740481C1C}">
                <a14:useLocalDpi xmlns:a14="http://schemas.microsoft.com/office/drawing/2010/main" val="0"/>
              </a:ext>
            </a:extLst>
          </a:blip>
          <a:srcRect/>
          <a:stretch>
            <a:fillRect/>
          </a:stretch>
        </p:blipFill>
        <p:spPr bwMode="auto">
          <a:xfrm>
            <a:off x="4145280" y="1801773"/>
            <a:ext cx="4617720" cy="41251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9874" name="Rectangle 2"/>
          <p:cNvSpPr>
            <a:spLocks noGrp="1" noChangeArrowheads="1"/>
          </p:cNvSpPr>
          <p:nvPr>
            <p:ph type="title"/>
          </p:nvPr>
        </p:nvSpPr>
        <p:spPr/>
        <p:txBody>
          <a:bodyPr/>
          <a:lstStyle/>
          <a:p>
            <a:r>
              <a:rPr lang="en-US" dirty="0" smtClean="0"/>
              <a:t>Why is Emergency Management Important?</a:t>
            </a:r>
            <a:endParaRPr lang="en-US" dirty="0"/>
          </a:p>
        </p:txBody>
      </p:sp>
      <p:sp>
        <p:nvSpPr>
          <p:cNvPr id="79875" name="Rectangle 3"/>
          <p:cNvSpPr>
            <a:spLocks noGrp="1" noChangeArrowheads="1"/>
          </p:cNvSpPr>
          <p:nvPr>
            <p:ph type="body" idx="1"/>
          </p:nvPr>
        </p:nvSpPr>
        <p:spPr>
          <a:xfrm>
            <a:off x="536575" y="1653857"/>
            <a:ext cx="7914005" cy="4525963"/>
          </a:xfrm>
        </p:spPr>
        <p:txBody>
          <a:bodyPr/>
          <a:lstStyle/>
          <a:p>
            <a:r>
              <a:rPr lang="en-US" dirty="0" smtClean="0"/>
              <a:t>Bad stuff happens.</a:t>
            </a:r>
          </a:p>
          <a:p>
            <a:r>
              <a:rPr lang="en-US" dirty="0" smtClean="0"/>
              <a:t>Day to day methods of conducting operations do not work well in responding to large scale emergencies.</a:t>
            </a:r>
          </a:p>
          <a:p>
            <a:r>
              <a:rPr lang="en-US" dirty="0" smtClean="0"/>
              <a:t>Our agencies are divided up into logical divisions. </a:t>
            </a:r>
          </a:p>
          <a:p>
            <a:r>
              <a:rPr lang="en-US" dirty="0" smtClean="0"/>
              <a:t>These divisions don’t always work well in the crisis environment of an emergency.</a:t>
            </a:r>
          </a:p>
          <a:p>
            <a:r>
              <a:rPr lang="en-US" dirty="0" smtClean="0"/>
              <a:t>Oversight or checks &amp; balances disappear quickly in a rapidly moving, unfolding crisis.</a:t>
            </a:r>
          </a:p>
          <a:p>
            <a:r>
              <a:rPr lang="en-US" dirty="0" smtClean="0"/>
              <a:t>Eventually somebody steps up and says “I’m in charge!”</a:t>
            </a:r>
          </a:p>
          <a:p>
            <a:r>
              <a:rPr lang="en-US" dirty="0" smtClean="0"/>
              <a:t>You will only be as successful as the skills you possess in your “Emergency Management Toolbox.   </a:t>
            </a:r>
            <a:endParaRPr lang="en-US" dirty="0"/>
          </a:p>
        </p:txBody>
      </p:sp>
      <p:sp>
        <p:nvSpPr>
          <p:cNvPr id="2" name="Slide Number Placeholder 1"/>
          <p:cNvSpPr>
            <a:spLocks noGrp="1"/>
          </p:cNvSpPr>
          <p:nvPr>
            <p:ph type="sldNum" sz="quarter" idx="12"/>
          </p:nvPr>
        </p:nvSpPr>
        <p:spPr/>
        <p:txBody>
          <a:bodyPr/>
          <a:lstStyle/>
          <a:p>
            <a:fld id="{F013E6F1-D256-477C-B251-BD0A4AB70D75}"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spect="1" noChangeArrowheads="1"/>
          </p:cNvSpPr>
          <p:nvPr>
            <p:ph type="title"/>
          </p:nvPr>
        </p:nvSpPr>
        <p:spPr>
          <a:xfrm>
            <a:off x="455613" y="274638"/>
            <a:ext cx="8226425" cy="648388"/>
          </a:xfrm>
        </p:spPr>
        <p:txBody>
          <a:bodyPr/>
          <a:lstStyle/>
          <a:p>
            <a:pPr eaLnBrk="1" hangingPunct="1"/>
            <a:r>
              <a:rPr lang="en-US" dirty="0" smtClean="0"/>
              <a:t>Additional Resources-Federal</a:t>
            </a:r>
          </a:p>
        </p:txBody>
      </p:sp>
      <p:sp>
        <p:nvSpPr>
          <p:cNvPr id="89091" name="Content Placeholder 8"/>
          <p:cNvSpPr>
            <a:spLocks noGrp="1"/>
          </p:cNvSpPr>
          <p:nvPr>
            <p:ph idx="1"/>
          </p:nvPr>
        </p:nvSpPr>
        <p:spPr>
          <a:xfrm>
            <a:off x="457200" y="4648200"/>
            <a:ext cx="8229600" cy="944563"/>
          </a:xfrm>
        </p:spPr>
        <p:txBody>
          <a:bodyPr/>
          <a:lstStyle/>
          <a:p>
            <a:pPr lvl="1"/>
            <a:r>
              <a:rPr sz="1600" smtClean="0"/>
              <a:t>NRF Resource Center: www.fema.gov/nrf</a:t>
            </a:r>
          </a:p>
          <a:p>
            <a:pPr lvl="1"/>
            <a:r>
              <a:rPr sz="1600" smtClean="0"/>
              <a:t>NIMS Resource Center:  www.fema.gov/nims</a:t>
            </a:r>
          </a:p>
          <a:p>
            <a:pPr lvl="1"/>
            <a:r>
              <a:rPr sz="1600" smtClean="0"/>
              <a:t>ICS Resource Center: ww.training.fema.gov/emiweb/IS/ICSResource</a:t>
            </a:r>
          </a:p>
          <a:p>
            <a:endParaRPr lang="en-US" sz="1600" smtClean="0"/>
          </a:p>
        </p:txBody>
      </p:sp>
      <p:grpSp>
        <p:nvGrpSpPr>
          <p:cNvPr id="89092" name="Group 9" descr="NRF Resource Center: www.fema.gov/nrf&#10;NIMS Resource Center:  www.fema.gov/nims&#10;ICS Resource Center: ww.training.fema.gov/emiweb/IS/ICSResource&#10;"/>
          <p:cNvGrpSpPr>
            <a:grpSpLocks/>
          </p:cNvGrpSpPr>
          <p:nvPr/>
        </p:nvGrpSpPr>
        <p:grpSpPr bwMode="auto">
          <a:xfrm>
            <a:off x="685800" y="1066800"/>
            <a:ext cx="8077200" cy="3657600"/>
            <a:chOff x="685800" y="1066800"/>
            <a:chExt cx="8077200" cy="3657600"/>
          </a:xfrm>
        </p:grpSpPr>
        <p:pic>
          <p:nvPicPr>
            <p:cNvPr id="890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351971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39537"/>
              <a:ext cx="3581400" cy="252766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890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90800"/>
              <a:ext cx="3505200" cy="21336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677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spect="1" noChangeArrowheads="1"/>
          </p:cNvSpPr>
          <p:nvPr>
            <p:ph type="title"/>
          </p:nvPr>
        </p:nvSpPr>
        <p:spPr>
          <a:xfrm>
            <a:off x="455613" y="274638"/>
            <a:ext cx="8226425" cy="648388"/>
          </a:xfrm>
        </p:spPr>
        <p:txBody>
          <a:bodyPr/>
          <a:lstStyle/>
          <a:p>
            <a:pPr eaLnBrk="1" hangingPunct="1"/>
            <a:r>
              <a:rPr lang="en-US" dirty="0" smtClean="0"/>
              <a:t>Additional Resources-State</a:t>
            </a:r>
          </a:p>
        </p:txBody>
      </p:sp>
      <p:sp>
        <p:nvSpPr>
          <p:cNvPr id="89091" name="Content Placeholder 8"/>
          <p:cNvSpPr>
            <a:spLocks noGrp="1"/>
          </p:cNvSpPr>
          <p:nvPr>
            <p:ph idx="1"/>
          </p:nvPr>
        </p:nvSpPr>
        <p:spPr>
          <a:xfrm>
            <a:off x="381000" y="5562600"/>
            <a:ext cx="8229600" cy="944563"/>
          </a:xfrm>
        </p:spPr>
        <p:txBody>
          <a:bodyPr/>
          <a:lstStyle/>
          <a:p>
            <a:pPr lvl="1"/>
            <a:r>
              <a:rPr lang="en-US" sz="1600" dirty="0">
                <a:hlinkClick r:id="rId3"/>
              </a:rPr>
              <a:t>https://</a:t>
            </a:r>
            <a:r>
              <a:rPr lang="en-US" sz="1600" dirty="0" smtClean="0">
                <a:hlinkClick r:id="rId3"/>
              </a:rPr>
              <a:t>dps.mn.gov/divisions/hsem/Pages/default.aspx</a:t>
            </a:r>
            <a:endParaRPr lang="en-US" sz="1600" dirty="0" smtClean="0"/>
          </a:p>
          <a:p>
            <a:pPr lvl="1"/>
            <a:r>
              <a:rPr lang="en-US" sz="1600" dirty="0">
                <a:hlinkClick r:id="rId4"/>
              </a:rPr>
              <a:t>https://</a:t>
            </a:r>
            <a:r>
              <a:rPr lang="en-US" sz="1600" dirty="0" smtClean="0">
                <a:hlinkClick r:id="rId4"/>
              </a:rPr>
              <a:t>dps.mn.gov/divisions/hsem/training/Pages/nims.aspx</a:t>
            </a:r>
            <a:endParaRPr lang="en-US" sz="1600" dirty="0" smtClean="0"/>
          </a:p>
          <a:p>
            <a:pPr lvl="1"/>
            <a:r>
              <a:rPr lang="en-US" sz="1600" dirty="0" smtClean="0">
                <a:hlinkClick r:id="rId5"/>
              </a:rPr>
              <a:t>https</a:t>
            </a:r>
            <a:r>
              <a:rPr lang="en-US" sz="1600" dirty="0">
                <a:hlinkClick r:id="rId5"/>
              </a:rPr>
              <a:t>://</a:t>
            </a:r>
            <a:r>
              <a:rPr lang="en-US" sz="1600" dirty="0" smtClean="0">
                <a:hlinkClick r:id="rId5"/>
              </a:rPr>
              <a:t>dps.mn.gov/divisions/hsem/training/Pages/default.aspx</a:t>
            </a:r>
            <a:endParaRPr lang="en-US" sz="1600" dirty="0" smtClean="0"/>
          </a:p>
          <a:p>
            <a:pPr lvl="1"/>
            <a:endParaRPr sz="1600" dirty="0" smtClean="0"/>
          </a:p>
          <a:p>
            <a:endParaRPr lang="en-US" sz="1600" dirty="0" smtClean="0"/>
          </a:p>
        </p:txBody>
      </p:sp>
      <p:pic>
        <p:nvPicPr>
          <p:cNvPr id="1027" name="Picture 3" descr="C:\Users\wsetter\Desktop\CLEO College\Homeland Security and Emergency Management - Pages - Ho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660" y="1017917"/>
            <a:ext cx="3422593" cy="4080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setter\Desktop\CLEO College\Training - NIMS_Page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4352" y="1224951"/>
            <a:ext cx="3295797" cy="40630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setter\Desktop\CLEO College\Training - Training and Exerci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2250" y="1582496"/>
            <a:ext cx="3843946" cy="377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47" y="838200"/>
            <a:ext cx="6328733" cy="1143000"/>
          </a:xfrm>
        </p:spPr>
        <p:txBody>
          <a:bodyPr/>
          <a:lstStyle/>
          <a:p>
            <a:r>
              <a:rPr lang="en-US" dirty="0" smtClean="0"/>
              <a:t>Questions?</a:t>
            </a:r>
            <a:endParaRPr lang="en-US" dirty="0"/>
          </a:p>
        </p:txBody>
      </p:sp>
      <p:sp>
        <p:nvSpPr>
          <p:cNvPr id="3" name="Content Placeholder 2"/>
          <p:cNvSpPr>
            <a:spLocks noGrp="1"/>
          </p:cNvSpPr>
          <p:nvPr>
            <p:ph idx="1"/>
          </p:nvPr>
        </p:nvSpPr>
        <p:spPr>
          <a:xfrm>
            <a:off x="455613" y="2971800"/>
            <a:ext cx="8226425" cy="3154363"/>
          </a:xfrm>
        </p:spPr>
        <p:txBody>
          <a:bodyPr/>
          <a:lstStyle/>
          <a:p>
            <a:pPr marL="0" indent="0">
              <a:buNone/>
            </a:pPr>
            <a:r>
              <a:rPr lang="en-US" dirty="0" smtClean="0"/>
              <a:t>Wade R. Setter</a:t>
            </a:r>
          </a:p>
          <a:p>
            <a:pPr marL="0" indent="0">
              <a:buNone/>
            </a:pPr>
            <a:r>
              <a:rPr lang="en-US" dirty="0" smtClean="0"/>
              <a:t>Superintendent</a:t>
            </a:r>
          </a:p>
          <a:p>
            <a:pPr marL="0" indent="0">
              <a:buNone/>
            </a:pPr>
            <a:r>
              <a:rPr lang="en-US" dirty="0" smtClean="0"/>
              <a:t>Minnesota BCA</a:t>
            </a:r>
          </a:p>
          <a:p>
            <a:pPr marL="0" indent="0">
              <a:buNone/>
            </a:pPr>
            <a:r>
              <a:rPr lang="en-US" dirty="0" smtClean="0"/>
              <a:t>651-793-1020</a:t>
            </a:r>
          </a:p>
          <a:p>
            <a:pPr marL="0" indent="0">
              <a:buNone/>
            </a:pPr>
            <a:r>
              <a:rPr lang="en-US" dirty="0">
                <a:hlinkClick r:id="rId2"/>
              </a:rPr>
              <a:t>w</a:t>
            </a:r>
            <a:r>
              <a:rPr lang="en-US" dirty="0" smtClean="0">
                <a:hlinkClick r:id="rId2"/>
              </a:rPr>
              <a:t>ade.setter@state.mn.us</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42</a:t>
            </a:fld>
            <a:endParaRPr lang="en-US"/>
          </a:p>
        </p:txBody>
      </p:sp>
      <p:pic>
        <p:nvPicPr>
          <p:cNvPr id="1027" name="Picture 3" descr="U:\Photos\DPS-Color-(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38200"/>
            <a:ext cx="2644760" cy="2644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U:\Photos\BCA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855" y="4171950"/>
            <a:ext cx="3543449" cy="1685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1138688" y="1600200"/>
            <a:ext cx="7881488" cy="4525963"/>
          </a:xfrm>
        </p:spPr>
        <p:txBody>
          <a:bodyPr/>
          <a:lstStyle/>
          <a:p>
            <a:pPr marL="0" indent="0">
              <a:buNone/>
            </a:pPr>
            <a:r>
              <a:rPr lang="en-US" sz="1600" dirty="0" smtClean="0"/>
              <a:t>California </a:t>
            </a:r>
            <a:r>
              <a:rPr lang="en-US" sz="1600" dirty="0"/>
              <a:t>State University, Sacramento. (2004, March). </a:t>
            </a:r>
            <a:r>
              <a:rPr lang="en-US" sz="1600" i="1" dirty="0"/>
              <a:t>Multi-Hazard Emergency Preparedness Plan.</a:t>
            </a:r>
            <a:r>
              <a:rPr lang="en-US" sz="1600" dirty="0"/>
              <a:t> Retrieved June 20, 2013, from California State University Public Safety/University Police: </a:t>
            </a:r>
            <a:r>
              <a:rPr lang="en-US" sz="1600" dirty="0">
                <a:hlinkClick r:id="rId2"/>
              </a:rPr>
              <a:t>http://</a:t>
            </a:r>
            <a:r>
              <a:rPr lang="en-US" sz="1600" dirty="0" smtClean="0">
                <a:hlinkClick r:id="rId2"/>
              </a:rPr>
              <a:t>www.csus.edu/aba/police/Documents/mhp/mhp_exec_guide.pdf</a:t>
            </a:r>
            <a:endParaRPr lang="en-US" sz="1600" dirty="0" smtClean="0"/>
          </a:p>
          <a:p>
            <a:pPr marL="0" indent="0">
              <a:buNone/>
            </a:pPr>
            <a:endParaRPr lang="en-US" sz="1600" dirty="0"/>
          </a:p>
          <a:p>
            <a:pPr marL="0" indent="0">
              <a:buNone/>
            </a:pPr>
            <a:r>
              <a:rPr lang="en-US" sz="1600" dirty="0"/>
              <a:t>Chandler, B., &amp; Setter, W. (2009, September 1). Hostile Action in a School Tabletop </a:t>
            </a:r>
            <a:r>
              <a:rPr lang="en-US" sz="1600" dirty="0" smtClean="0"/>
              <a:t>Exercise</a:t>
            </a:r>
            <a:r>
              <a:rPr lang="en-US" sz="1600" i="1" dirty="0" smtClean="0"/>
              <a:t> </a:t>
            </a:r>
            <a:r>
              <a:rPr lang="en-US" sz="1600" dirty="0" smtClean="0"/>
              <a:t>PowerPoint. </a:t>
            </a:r>
            <a:r>
              <a:rPr lang="en-US" sz="1600" dirty="0"/>
              <a:t>St. Paul, MN, United States</a:t>
            </a:r>
            <a:r>
              <a:rPr lang="en-US" sz="1600" dirty="0" smtClean="0"/>
              <a:t>.</a:t>
            </a:r>
          </a:p>
          <a:p>
            <a:pPr marL="0" indent="0">
              <a:buNone/>
            </a:pPr>
            <a:endParaRPr lang="en-US" sz="1600" dirty="0"/>
          </a:p>
          <a:p>
            <a:pPr marL="0" indent="0">
              <a:buNone/>
            </a:pPr>
            <a:r>
              <a:rPr lang="en-US" sz="1600" dirty="0"/>
              <a:t>FEMA. (2012, October 24). </a:t>
            </a:r>
            <a:r>
              <a:rPr lang="en-US" sz="1600" i="1" dirty="0"/>
              <a:t>EMI Field Delivery Course Materials for States, Tribal Nations and Territories.</a:t>
            </a:r>
            <a:r>
              <a:rPr lang="en-US" sz="1600" dirty="0"/>
              <a:t> Retrieved June 20, 2013, from FEMA Emergency Management Institute: </a:t>
            </a:r>
            <a:r>
              <a:rPr lang="en-US" sz="1600" dirty="0">
                <a:hlinkClick r:id="rId3"/>
              </a:rPr>
              <a:t>http://training.fema.gov/gstate/downloadMats.asp?course=G402%20-%20ICS-402%20-%20Incident%20Command%20System%20(ICS)%</a:t>
            </a:r>
            <a:r>
              <a:rPr lang="en-US" sz="1600" dirty="0" smtClean="0">
                <a:hlinkClick r:id="rId3"/>
              </a:rPr>
              <a:t>20Overview%20for%20Executives%20and%20Senior%20Officials</a:t>
            </a:r>
            <a:endParaRPr lang="en-US" sz="1600" dirty="0" smtClean="0"/>
          </a:p>
          <a:p>
            <a:pPr marL="0" indent="0">
              <a:buNone/>
            </a:pPr>
            <a:endParaRPr lang="en-US" sz="1600" dirty="0"/>
          </a:p>
          <a:p>
            <a:endParaRPr lang="en-US" sz="1600" dirty="0"/>
          </a:p>
        </p:txBody>
      </p:sp>
      <p:sp>
        <p:nvSpPr>
          <p:cNvPr id="4" name="Slide Number Placeholder 3"/>
          <p:cNvSpPr>
            <a:spLocks noGrp="1"/>
          </p:cNvSpPr>
          <p:nvPr>
            <p:ph type="sldNum" sz="quarter" idx="12"/>
          </p:nvPr>
        </p:nvSpPr>
        <p:spPr/>
        <p:txBody>
          <a:bodyPr/>
          <a:lstStyle/>
          <a:p>
            <a:fld id="{F098397B-AF7E-4524-B6FD-F667C929F6FF}" type="slidenum">
              <a:rPr lang="en-US" smtClean="0"/>
              <a:pPr/>
              <a:t>43</a:t>
            </a:fld>
            <a:endParaRPr lang="en-US"/>
          </a:p>
        </p:txBody>
      </p:sp>
    </p:spTree>
    <p:extLst>
      <p:ext uri="{BB962C8B-B14F-4D97-AF65-F5344CB8AC3E}">
        <p14:creationId xmlns:p14="http://schemas.microsoft.com/office/powerpoint/2010/main" val="235513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10551" y="1683290"/>
            <a:ext cx="830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0033CC"/>
                </a:solidFill>
                <a:latin typeface="Tahoma" pitchFamily="34" charset="0"/>
              </a:rPr>
              <a:t> </a:t>
            </a:r>
            <a:r>
              <a:rPr lang="en-US" sz="3600" b="1" dirty="0">
                <a:latin typeface="Arial" pitchFamily="34" charset="0"/>
                <a:cs typeface="Arial" pitchFamily="34" charset="0"/>
              </a:rPr>
              <a:t>Hostile Action in a School </a:t>
            </a:r>
          </a:p>
          <a:p>
            <a:pPr algn="ctr">
              <a:spcBef>
                <a:spcPct val="50000"/>
              </a:spcBef>
            </a:pPr>
            <a:r>
              <a:rPr lang="en-US" sz="3600" b="1" dirty="0">
                <a:latin typeface="Arial" pitchFamily="34" charset="0"/>
                <a:cs typeface="Arial" pitchFamily="34" charset="0"/>
              </a:rPr>
              <a:t>Tabletop </a:t>
            </a:r>
            <a:r>
              <a:rPr lang="en-US" sz="3600" b="1" dirty="0" smtClean="0">
                <a:latin typeface="Arial" pitchFamily="34" charset="0"/>
                <a:cs typeface="Arial" pitchFamily="34" charset="0"/>
              </a:rPr>
              <a:t>Exercise</a:t>
            </a:r>
            <a:endParaRPr lang="en-US" sz="3600" b="1" i="1" dirty="0">
              <a:latin typeface="Arial" pitchFamily="34" charset="0"/>
              <a:cs typeface="Arial" pitchFamily="34" charset="0"/>
            </a:endParaRPr>
          </a:p>
        </p:txBody>
      </p:sp>
    </p:spTree>
    <p:extLst>
      <p:ext uri="{BB962C8B-B14F-4D97-AF65-F5344CB8AC3E}">
        <p14:creationId xmlns:p14="http://schemas.microsoft.com/office/powerpoint/2010/main" val="10080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US" sz="4000" b="1" dirty="0">
                <a:effectLst>
                  <a:outerShdw blurRad="38100" dist="38100" dir="2700000" algn="tl">
                    <a:srgbClr val="C0C0C0"/>
                  </a:outerShdw>
                </a:effectLst>
              </a:rPr>
              <a:t>Goal of this exercise</a:t>
            </a:r>
            <a:r>
              <a:rPr lang="en-US" dirty="0">
                <a:effectLst>
                  <a:outerShdw blurRad="38100" dist="38100" dir="2700000" algn="tl">
                    <a:srgbClr val="C0C0C0"/>
                  </a:outerShdw>
                </a:effectLst>
              </a:rPr>
              <a:t>  </a:t>
            </a:r>
          </a:p>
        </p:txBody>
      </p:sp>
      <p:sp>
        <p:nvSpPr>
          <p:cNvPr id="6147" name="Rectangle 3"/>
          <p:cNvSpPr>
            <a:spLocks noGrp="1" noChangeArrowheads="1"/>
          </p:cNvSpPr>
          <p:nvPr>
            <p:ph type="body" idx="4294967295"/>
          </p:nvPr>
        </p:nvSpPr>
        <p:spPr>
          <a:xfrm>
            <a:off x="152400" y="1371600"/>
            <a:ext cx="8763000" cy="4191000"/>
          </a:xfrm>
        </p:spPr>
        <p:txBody>
          <a:bodyPr/>
          <a:lstStyle/>
          <a:p>
            <a:pPr algn="ctr">
              <a:buFontTx/>
              <a:buNone/>
            </a:pPr>
            <a:r>
              <a:rPr lang="en-US" dirty="0">
                <a:effectLst>
                  <a:outerShdw blurRad="38100" dist="38100" dir="2700000" algn="tl">
                    <a:srgbClr val="C0C0C0"/>
                  </a:outerShdw>
                </a:effectLst>
              </a:rPr>
              <a:t>	To provide local, state and federal public safety partners with an opportunity to work through a simulated scenario together, develop solutions to problems posed as part of that scenario and define your agencies role.</a:t>
            </a:r>
          </a:p>
        </p:txBody>
      </p:sp>
      <p:pic>
        <p:nvPicPr>
          <p:cNvPr id="12295" name="Picture 7" descr="lisa fleming disc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506638"/>
            <a:ext cx="36576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35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09600" y="152400"/>
            <a:ext cx="8229600" cy="1143000"/>
          </a:xfrm>
        </p:spPr>
        <p:txBody>
          <a:bodyPr/>
          <a:lstStyle/>
          <a:p>
            <a:r>
              <a:rPr lang="en-US" sz="4000">
                <a:effectLst>
                  <a:outerShdw blurRad="38100" dist="38100" dir="2700000" algn="tl">
                    <a:srgbClr val="C0C0C0"/>
                  </a:outerShdw>
                </a:effectLst>
              </a:rPr>
              <a:t>Rules of Engagement</a:t>
            </a:r>
          </a:p>
        </p:txBody>
      </p:sp>
      <p:sp>
        <p:nvSpPr>
          <p:cNvPr id="8195" name="Rectangle 3"/>
          <p:cNvSpPr>
            <a:spLocks noGrp="1" noChangeArrowheads="1"/>
          </p:cNvSpPr>
          <p:nvPr>
            <p:ph type="body" idx="4294967295"/>
          </p:nvPr>
        </p:nvSpPr>
        <p:spPr>
          <a:xfrm>
            <a:off x="762000" y="1676400"/>
            <a:ext cx="7543800" cy="4876800"/>
          </a:xfrm>
        </p:spPr>
        <p:txBody>
          <a:bodyPr/>
          <a:lstStyle/>
          <a:p>
            <a:pPr>
              <a:lnSpc>
                <a:spcPct val="90000"/>
              </a:lnSpc>
              <a:buFont typeface="Webdings" pitchFamily="18" charset="2"/>
              <a:buChar char="p"/>
            </a:pPr>
            <a:r>
              <a:rPr lang="en-US" dirty="0">
                <a:effectLst>
                  <a:outerShdw blurRad="38100" dist="38100" dir="2700000" algn="tl">
                    <a:srgbClr val="C0C0C0"/>
                  </a:outerShdw>
                </a:effectLst>
              </a:rPr>
              <a:t> Respond based on your knowledge of current plans and capabilities.</a:t>
            </a:r>
          </a:p>
          <a:p>
            <a:pPr>
              <a:lnSpc>
                <a:spcPct val="90000"/>
              </a:lnSpc>
              <a:buFont typeface="Webdings" pitchFamily="18" charset="2"/>
              <a:buChar char="p"/>
            </a:pPr>
            <a:endParaRPr lang="en-US" dirty="0">
              <a:effectLst>
                <a:outerShdw blurRad="38100" dist="38100" dir="2700000" algn="tl">
                  <a:srgbClr val="C0C0C0"/>
                </a:outerShdw>
              </a:effectLst>
            </a:endParaRPr>
          </a:p>
          <a:p>
            <a:pPr>
              <a:lnSpc>
                <a:spcPct val="90000"/>
              </a:lnSpc>
              <a:buFont typeface="Webdings" pitchFamily="18" charset="2"/>
              <a:buChar char="p"/>
            </a:pPr>
            <a:r>
              <a:rPr lang="en-US" dirty="0">
                <a:effectLst>
                  <a:outerShdw blurRad="38100" dist="38100" dir="2700000" algn="tl">
                    <a:srgbClr val="C0C0C0"/>
                  </a:outerShdw>
                </a:effectLst>
              </a:rPr>
              <a:t> Assume cooperation and support from other responders and agencies.</a:t>
            </a:r>
          </a:p>
          <a:p>
            <a:pPr>
              <a:lnSpc>
                <a:spcPct val="90000"/>
              </a:lnSpc>
              <a:buFont typeface="Webdings" pitchFamily="18" charset="2"/>
              <a:buChar char="p"/>
            </a:pPr>
            <a:endParaRPr lang="en-US" dirty="0">
              <a:effectLst>
                <a:outerShdw blurRad="38100" dist="38100" dir="2700000" algn="tl">
                  <a:srgbClr val="C0C0C0"/>
                </a:outerShdw>
              </a:effectLst>
            </a:endParaRPr>
          </a:p>
          <a:p>
            <a:pPr>
              <a:lnSpc>
                <a:spcPct val="90000"/>
              </a:lnSpc>
              <a:buFont typeface="Webdings" pitchFamily="18" charset="2"/>
              <a:buChar char="p"/>
            </a:pPr>
            <a:r>
              <a:rPr lang="en-US" dirty="0">
                <a:effectLst>
                  <a:outerShdw blurRad="38100" dist="38100" dir="2700000" algn="tl">
                    <a:srgbClr val="C0C0C0"/>
                  </a:outerShdw>
                </a:effectLst>
              </a:rPr>
              <a:t> There are </a:t>
            </a:r>
            <a:r>
              <a:rPr lang="en-US" b="1" i="1" u="sng" dirty="0">
                <a:solidFill>
                  <a:srgbClr val="FF0000"/>
                </a:solidFill>
                <a:effectLst>
                  <a:outerShdw blurRad="38100" dist="38100" dir="2700000" algn="tl">
                    <a:srgbClr val="C0C0C0"/>
                  </a:outerShdw>
                </a:effectLst>
              </a:rPr>
              <a:t>NO</a:t>
            </a:r>
            <a:r>
              <a:rPr lang="en-US" i="1" u="sng" dirty="0">
                <a:solidFill>
                  <a:srgbClr val="FF0000"/>
                </a:solidFill>
                <a:effectLst>
                  <a:outerShdw blurRad="38100" dist="38100" dir="2700000" algn="tl">
                    <a:srgbClr val="C0C0C0"/>
                  </a:outerShdw>
                </a:effectLst>
              </a:rPr>
              <a:t> </a:t>
            </a:r>
            <a:r>
              <a:rPr lang="en-US" dirty="0">
                <a:effectLst>
                  <a:outerShdw blurRad="38100" dist="38100" dir="2700000" algn="tl">
                    <a:srgbClr val="C0C0C0"/>
                  </a:outerShdw>
                </a:effectLst>
              </a:rPr>
              <a:t>wrong answers.</a:t>
            </a:r>
          </a:p>
          <a:p>
            <a:pPr>
              <a:lnSpc>
                <a:spcPct val="90000"/>
              </a:lnSpc>
              <a:buFont typeface="Webdings" pitchFamily="18" charset="2"/>
              <a:buChar char="p"/>
            </a:pPr>
            <a:endParaRPr lang="en-US" dirty="0">
              <a:effectLst>
                <a:outerShdw blurRad="38100" dist="38100" dir="2700000" algn="tl">
                  <a:srgbClr val="C0C0C0"/>
                </a:outerShdw>
              </a:effectLst>
            </a:endParaRPr>
          </a:p>
          <a:p>
            <a:pPr>
              <a:lnSpc>
                <a:spcPct val="90000"/>
              </a:lnSpc>
              <a:buFont typeface="Webdings" pitchFamily="18" charset="2"/>
              <a:buChar char="p"/>
            </a:pPr>
            <a:r>
              <a:rPr lang="en-US" dirty="0">
                <a:effectLst>
                  <a:outerShdw blurRad="38100" dist="38100" dir="2700000" algn="tl">
                    <a:srgbClr val="C0C0C0"/>
                  </a:outerShdw>
                </a:effectLst>
              </a:rPr>
              <a:t> The scenario is what it is.</a:t>
            </a:r>
          </a:p>
        </p:txBody>
      </p:sp>
    </p:spTree>
    <p:extLst>
      <p:ext uri="{BB962C8B-B14F-4D97-AF65-F5344CB8AC3E}">
        <p14:creationId xmlns:p14="http://schemas.microsoft.com/office/powerpoint/2010/main" val="27376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28600" y="457200"/>
            <a:ext cx="8686800" cy="53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u="sng">
                <a:effectLst>
                  <a:outerShdw blurRad="38100" dist="38100" dir="2700000" algn="tl">
                    <a:srgbClr val="C0C0C0"/>
                  </a:outerShdw>
                </a:effectLst>
              </a:rPr>
              <a:t>Conditions</a:t>
            </a:r>
          </a:p>
          <a:p>
            <a:pPr algn="ctr"/>
            <a:endParaRPr lang="en-US" sz="2800" b="1" u="sng"/>
          </a:p>
          <a:p>
            <a:pPr algn="ctr"/>
            <a:endParaRPr lang="en-US" sz="2800" b="1" u="sng"/>
          </a:p>
          <a:p>
            <a:pPr algn="ctr"/>
            <a:endParaRPr lang="en-US" sz="2800" b="1" u="sng"/>
          </a:p>
          <a:p>
            <a:pPr algn="ctr"/>
            <a:r>
              <a:rPr lang="en-US" sz="2800" b="1"/>
              <a:t>“Today”</a:t>
            </a:r>
          </a:p>
          <a:p>
            <a:pPr algn="ctr"/>
            <a:endParaRPr lang="en-US" sz="2800" b="1"/>
          </a:p>
          <a:p>
            <a:pPr algn="ctr"/>
            <a:r>
              <a:rPr lang="en-US" sz="2800" b="1"/>
              <a:t>Current weather conditions and forecast.</a:t>
            </a:r>
          </a:p>
          <a:p>
            <a:pPr algn="ctr"/>
            <a:endParaRPr lang="en-US" sz="2800" b="1"/>
          </a:p>
          <a:p>
            <a:pPr algn="ctr"/>
            <a:r>
              <a:rPr lang="en-US" sz="2800" b="1"/>
              <a:t>Your agency is at full shift staffing.</a:t>
            </a:r>
          </a:p>
          <a:p>
            <a:pPr algn="ctr"/>
            <a:endParaRPr lang="en-US" sz="2800" b="1"/>
          </a:p>
          <a:p>
            <a:pPr algn="ctr"/>
            <a:r>
              <a:rPr lang="en-US" sz="2800" b="1"/>
              <a:t>You have the authority to make decisions for your agency.</a:t>
            </a:r>
          </a:p>
        </p:txBody>
      </p:sp>
      <p:pic>
        <p:nvPicPr>
          <p:cNvPr id="2055" name="Picture 7" descr="MCj043258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8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6868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rgbClr val="FF0000"/>
                </a:solidFill>
                <a:effectLst>
                  <a:outerShdw blurRad="38100" dist="38100" dir="2700000" algn="tl">
                    <a:srgbClr val="C0C0C0"/>
                  </a:outerShdw>
                </a:effectLst>
              </a:rPr>
              <a:t>911 call at 1312 hours;</a:t>
            </a:r>
          </a:p>
          <a:p>
            <a:pPr algn="ctr"/>
            <a:endParaRPr lang="en-US" sz="3600" b="1">
              <a:solidFill>
                <a:srgbClr val="FF0000"/>
              </a:solidFill>
              <a:effectLst>
                <a:outerShdw blurRad="38100" dist="38100" dir="2700000" algn="tl">
                  <a:srgbClr val="C0C0C0"/>
                </a:outerShdw>
              </a:effectLst>
            </a:endParaRPr>
          </a:p>
          <a:p>
            <a:pPr algn="ctr"/>
            <a:r>
              <a:rPr lang="en-US" sz="2800" b="1"/>
              <a:t>Reporting a transit bus has exploded and people are injured in front of the Smart High School. </a:t>
            </a:r>
          </a:p>
        </p:txBody>
      </p:sp>
      <p:pic>
        <p:nvPicPr>
          <p:cNvPr id="17413" name="Picture 5" descr="saopaulo-violence-cp-10384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322103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81000" y="423863"/>
            <a:ext cx="47625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effectLst>
                  <a:outerShdw blurRad="38100" dist="38100" dir="2700000" algn="tl">
                    <a:srgbClr val="C0C0C0"/>
                  </a:outerShdw>
                </a:effectLst>
              </a:rPr>
              <a:t>Response</a:t>
            </a:r>
          </a:p>
          <a:p>
            <a:endParaRPr lang="en-US" sz="3600" b="1">
              <a:effectLst>
                <a:outerShdw blurRad="38100" dist="38100" dir="2700000" algn="tl">
                  <a:srgbClr val="C0C0C0"/>
                </a:outerShdw>
              </a:effectLst>
            </a:endParaRPr>
          </a:p>
          <a:p>
            <a:r>
              <a:rPr lang="en-US" sz="3200"/>
              <a:t>One local police squad</a:t>
            </a:r>
          </a:p>
          <a:p>
            <a:endParaRPr lang="en-US" sz="3200"/>
          </a:p>
          <a:p>
            <a:r>
              <a:rPr lang="en-US" sz="3200"/>
              <a:t>Two transit police squads</a:t>
            </a:r>
          </a:p>
          <a:p>
            <a:endParaRPr lang="en-US" sz="3200"/>
          </a:p>
          <a:p>
            <a:r>
              <a:rPr lang="en-US" sz="3200"/>
              <a:t>Two fire companies</a:t>
            </a:r>
          </a:p>
          <a:p>
            <a:endParaRPr lang="en-US" sz="3200"/>
          </a:p>
          <a:p>
            <a:r>
              <a:rPr lang="en-US" sz="3200"/>
              <a:t>Two ALS ambulances</a:t>
            </a:r>
          </a:p>
        </p:txBody>
      </p:sp>
      <p:pic>
        <p:nvPicPr>
          <p:cNvPr id="19466" name="Picture 10" descr="IMG_4485_t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76600"/>
            <a:ext cx="4572000"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wsetter\Desktop\My Information\HSEM Files\Photos &amp; Images\em cycle clr f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018" y="4503420"/>
            <a:ext cx="2186048" cy="2200592"/>
          </a:xfrm>
          <a:prstGeom prst="rect">
            <a:avLst/>
          </a:prstGeom>
          <a:noFill/>
          <a:extLst>
            <a:ext uri="{909E8E84-426E-40DD-AFC4-6F175D3DCCD1}">
              <a14:hiddenFill xmlns:a14="http://schemas.microsoft.com/office/drawing/2010/main">
                <a:solidFill>
                  <a:srgbClr val="FFFFFF"/>
                </a:solidFill>
              </a14:hiddenFill>
            </a:ext>
          </a:extLst>
        </p:spPr>
      </p:pic>
      <p:sp>
        <p:nvSpPr>
          <p:cNvPr id="79874" name="Rectangle 2"/>
          <p:cNvSpPr>
            <a:spLocks noGrp="1" noChangeArrowheads="1"/>
          </p:cNvSpPr>
          <p:nvPr>
            <p:ph type="title"/>
          </p:nvPr>
        </p:nvSpPr>
        <p:spPr/>
        <p:txBody>
          <a:bodyPr/>
          <a:lstStyle/>
          <a:p>
            <a:r>
              <a:rPr lang="en-US" dirty="0" smtClean="0"/>
              <a:t>Why is Emergency Management Important?</a:t>
            </a:r>
            <a:endParaRPr lang="en-US" dirty="0"/>
          </a:p>
        </p:txBody>
      </p:sp>
      <p:sp>
        <p:nvSpPr>
          <p:cNvPr id="79875" name="Rectangle 3"/>
          <p:cNvSpPr>
            <a:spLocks noGrp="1" noChangeArrowheads="1"/>
          </p:cNvSpPr>
          <p:nvPr>
            <p:ph type="body" idx="1"/>
          </p:nvPr>
        </p:nvSpPr>
        <p:spPr>
          <a:xfrm>
            <a:off x="127953" y="1737360"/>
            <a:ext cx="8071167" cy="4525963"/>
          </a:xfrm>
        </p:spPr>
        <p:txBody>
          <a:bodyPr/>
          <a:lstStyle/>
          <a:p>
            <a:r>
              <a:rPr lang="en-US" dirty="0" smtClean="0"/>
              <a:t>Conduct an analysis of the potential hazards &amp; threats.</a:t>
            </a:r>
          </a:p>
          <a:p>
            <a:pPr lvl="1"/>
            <a:r>
              <a:rPr lang="en-US" dirty="0" smtClean="0"/>
              <a:t>Consult emergency manager and fire department.</a:t>
            </a:r>
          </a:p>
          <a:p>
            <a:r>
              <a:rPr lang="en-US" dirty="0" smtClean="0"/>
              <a:t>You mitigate through:</a:t>
            </a:r>
          </a:p>
          <a:p>
            <a:pPr lvl="1"/>
            <a:r>
              <a:rPr lang="en-US" dirty="0" smtClean="0"/>
              <a:t>understanding the potential threats.</a:t>
            </a:r>
          </a:p>
          <a:p>
            <a:pPr lvl="1"/>
            <a:r>
              <a:rPr lang="en-US" dirty="0" smtClean="0"/>
              <a:t>plans to reduce the threat and prepare for response.</a:t>
            </a:r>
          </a:p>
          <a:p>
            <a:pPr lvl="1"/>
            <a:r>
              <a:rPr lang="en-US" dirty="0"/>
              <a:t>t</a:t>
            </a:r>
            <a:r>
              <a:rPr lang="en-US" dirty="0" smtClean="0"/>
              <a:t>raining your people.</a:t>
            </a:r>
          </a:p>
          <a:p>
            <a:r>
              <a:rPr lang="en-US" dirty="0" smtClean="0"/>
              <a:t>Everyone in your organization needs to understand their role as well as the plan.</a:t>
            </a:r>
          </a:p>
          <a:p>
            <a:r>
              <a:rPr lang="en-US" dirty="0" smtClean="0"/>
              <a:t>Test the plan!</a:t>
            </a:r>
          </a:p>
          <a:p>
            <a:pPr lvl="1"/>
            <a:endParaRPr lang="en-US" dirty="0" smtClean="0"/>
          </a:p>
          <a:p>
            <a:pPr marL="457200" lvl="1" indent="0">
              <a:buNone/>
            </a:pPr>
            <a:r>
              <a:rPr lang="en-US" dirty="0" smtClean="0"/>
              <a:t> </a:t>
            </a:r>
          </a:p>
          <a:p>
            <a:endParaRPr lang="en-US" dirty="0"/>
          </a:p>
        </p:txBody>
      </p:sp>
      <p:sp>
        <p:nvSpPr>
          <p:cNvPr id="2" name="Slide Number Placeholder 1"/>
          <p:cNvSpPr>
            <a:spLocks noGrp="1"/>
          </p:cNvSpPr>
          <p:nvPr>
            <p:ph type="sldNum" sz="quarter" idx="12"/>
          </p:nvPr>
        </p:nvSpPr>
        <p:spPr/>
        <p:txBody>
          <a:bodyPr/>
          <a:lstStyle/>
          <a:p>
            <a:fld id="{F013E6F1-D256-477C-B251-BD0A4AB70D75}" type="slidenum">
              <a:rPr lang="en-US" smtClean="0"/>
              <a:pPr/>
              <a:t>5</a:t>
            </a:fld>
            <a:endParaRPr lang="en-US"/>
          </a:p>
        </p:txBody>
      </p:sp>
    </p:spTree>
    <p:extLst>
      <p:ext uri="{BB962C8B-B14F-4D97-AF65-F5344CB8AC3E}">
        <p14:creationId xmlns:p14="http://schemas.microsoft.com/office/powerpoint/2010/main" val="142002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 Box 8"/>
          <p:cNvSpPr txBox="1">
            <a:spLocks noChangeArrowheads="1"/>
          </p:cNvSpPr>
          <p:nvPr/>
        </p:nvSpPr>
        <p:spPr bwMode="auto">
          <a:xfrm>
            <a:off x="4251325" y="646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441" name="Text Box 9"/>
          <p:cNvSpPr txBox="1">
            <a:spLocks noChangeArrowheads="1"/>
          </p:cNvSpPr>
          <p:nvPr/>
        </p:nvSpPr>
        <p:spPr bwMode="auto">
          <a:xfrm>
            <a:off x="228600" y="423863"/>
            <a:ext cx="86868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rgbClr val="FF0000"/>
                </a:solidFill>
                <a:effectLst>
                  <a:outerShdw blurRad="38100" dist="38100" dir="2700000" algn="tl">
                    <a:srgbClr val="C0C0C0"/>
                  </a:outerShdw>
                </a:effectLst>
              </a:rPr>
              <a:t>911 calls at 1316 hours;</a:t>
            </a:r>
          </a:p>
          <a:p>
            <a:pPr algn="ctr"/>
            <a:endParaRPr lang="en-US" sz="3600" b="1">
              <a:solidFill>
                <a:srgbClr val="FF0000"/>
              </a:solidFill>
              <a:effectLst>
                <a:outerShdw blurRad="38100" dist="38100" dir="2700000" algn="tl">
                  <a:srgbClr val="C0C0C0"/>
                </a:outerShdw>
              </a:effectLst>
            </a:endParaRPr>
          </a:p>
          <a:p>
            <a:pPr algn="ctr"/>
            <a:r>
              <a:rPr lang="en-US" sz="2400" b="1"/>
              <a:t>Multiple cell phone calls from people stating they are inside the Smart High School; at least two people have been shot, multiple shots are being heard and there is a fire in the administration office.  </a:t>
            </a:r>
          </a:p>
          <a:p>
            <a:pPr algn="ctr"/>
            <a:endParaRPr lang="en-US" sz="2400" b="1"/>
          </a:p>
          <a:p>
            <a:pPr algn="ctr"/>
            <a:r>
              <a:rPr lang="en-US" sz="2400" b="1"/>
              <a:t>Three callers reporting at least one armed individual is holding a 9</a:t>
            </a:r>
            <a:r>
              <a:rPr lang="en-US" sz="2400" b="1" baseline="30000"/>
              <a:t>th</a:t>
            </a:r>
            <a:r>
              <a:rPr lang="en-US" sz="2400" b="1"/>
              <a:t> grade class in the second floor chemistry lab</a:t>
            </a:r>
          </a:p>
          <a:p>
            <a:pPr algn="ctr"/>
            <a:r>
              <a:rPr lang="en-US" sz="2400" b="1"/>
              <a:t> </a:t>
            </a:r>
          </a:p>
          <a:p>
            <a:pPr algn="ctr"/>
            <a:r>
              <a:rPr lang="en-US" sz="2400" b="1"/>
              <a:t>Due to budget cuts, there is no SRO.</a:t>
            </a:r>
          </a:p>
        </p:txBody>
      </p:sp>
      <p:pic>
        <p:nvPicPr>
          <p:cNvPr id="18443" name="Picture 11" descr="MPj043832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838" y="4800600"/>
            <a:ext cx="185896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0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381000" y="500063"/>
            <a:ext cx="86106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t>Response</a:t>
            </a:r>
          </a:p>
          <a:p>
            <a:pPr algn="ctr"/>
            <a:endParaRPr lang="en-US" sz="2800" b="1"/>
          </a:p>
          <a:p>
            <a:pPr algn="ctr"/>
            <a:r>
              <a:rPr lang="en-US" sz="2800" b="1"/>
              <a:t>Six local one officer police squads</a:t>
            </a:r>
          </a:p>
          <a:p>
            <a:pPr algn="ctr"/>
            <a:r>
              <a:rPr lang="en-US" sz="2800" b="1"/>
              <a:t>Three county deputy sheriff’s with squads</a:t>
            </a:r>
          </a:p>
          <a:p>
            <a:pPr algn="ctr"/>
            <a:r>
              <a:rPr lang="en-US" sz="2800" b="1"/>
              <a:t>One DNR Conservation Officer</a:t>
            </a:r>
          </a:p>
          <a:p>
            <a:pPr algn="ctr"/>
            <a:endParaRPr lang="en-US" sz="2800" b="1"/>
          </a:p>
          <a:p>
            <a:pPr algn="ctr"/>
            <a:r>
              <a:rPr lang="en-US" sz="2800" b="1"/>
              <a:t>Two more fire companies</a:t>
            </a:r>
          </a:p>
          <a:p>
            <a:pPr algn="ctr"/>
            <a:r>
              <a:rPr lang="en-US" sz="2800" b="1"/>
              <a:t>Three ALS ambulances sent to stage one block away</a:t>
            </a:r>
          </a:p>
        </p:txBody>
      </p:sp>
      <p:pic>
        <p:nvPicPr>
          <p:cNvPr id="20486" name="Picture 6" descr="MCj04160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4411663"/>
            <a:ext cx="3898900" cy="221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5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87325" y="304800"/>
            <a:ext cx="8804275"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effectLst>
                  <a:outerShdw blurRad="38100" dist="38100" dir="2700000" algn="tl">
                    <a:srgbClr val="C0C0C0"/>
                  </a:outerShdw>
                </a:effectLst>
              </a:rPr>
              <a:t>Scene size-up</a:t>
            </a:r>
          </a:p>
          <a:p>
            <a:pPr algn="ctr"/>
            <a:endParaRPr lang="en-US" sz="3600" b="1">
              <a:effectLst>
                <a:outerShdw blurRad="38100" dist="38100" dir="2700000" algn="tl">
                  <a:srgbClr val="C0C0C0"/>
                </a:outerShdw>
              </a:effectLst>
            </a:endParaRPr>
          </a:p>
          <a:p>
            <a:pPr algn="ctr"/>
            <a:endParaRPr lang="en-US" sz="3600" b="1">
              <a:effectLst>
                <a:outerShdw blurRad="38100" dist="38100" dir="2700000" algn="tl">
                  <a:srgbClr val="C0C0C0"/>
                </a:outerShdw>
              </a:effectLst>
            </a:endParaRPr>
          </a:p>
          <a:p>
            <a:pPr algn="ctr"/>
            <a:endParaRPr lang="en-US" sz="3600" b="1">
              <a:effectLst>
                <a:outerShdw blurRad="38100" dist="38100" dir="2700000" algn="tl">
                  <a:srgbClr val="C0C0C0"/>
                </a:outerShdw>
              </a:effectLst>
            </a:endParaRPr>
          </a:p>
          <a:p>
            <a:pPr algn="ctr"/>
            <a:r>
              <a:rPr lang="en-US" sz="2800"/>
              <a:t>First arriving officer reports a fully involved bus on fire in front of the school, dozens of screaming students and adults running from the school, light gray smoke is coming from a first floor window.</a:t>
            </a:r>
          </a:p>
          <a:p>
            <a:pPr algn="ctr"/>
            <a:endParaRPr lang="en-US" sz="2800"/>
          </a:p>
          <a:p>
            <a:pPr algn="ctr"/>
            <a:r>
              <a:rPr lang="en-US" sz="2800"/>
              <a:t>Several people tell the officer conflicting reports of one to three people shooting students, numerous people down in the hallways and hostages in the second floor chemistry lab. </a:t>
            </a:r>
          </a:p>
        </p:txBody>
      </p:sp>
      <p:pic>
        <p:nvPicPr>
          <p:cNvPr id="21510" name="Picture 6" descr="MPj0440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841375"/>
            <a:ext cx="2590800" cy="17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473200" y="533400"/>
            <a:ext cx="6067425"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a:t>Concerns so far?</a:t>
            </a:r>
          </a:p>
          <a:p>
            <a:pPr algn="ctr"/>
            <a:endParaRPr lang="en-US" sz="3200" b="1"/>
          </a:p>
          <a:p>
            <a:pPr algn="ctr"/>
            <a:endParaRPr lang="en-US" sz="3200" b="1"/>
          </a:p>
          <a:p>
            <a:pPr algn="ctr"/>
            <a:r>
              <a:rPr lang="en-US" sz="3200" b="1"/>
              <a:t>Directions for incoming units?</a:t>
            </a:r>
          </a:p>
          <a:p>
            <a:pPr algn="ctr"/>
            <a:endParaRPr lang="en-US" sz="3200" b="1"/>
          </a:p>
          <a:p>
            <a:pPr algn="ctr"/>
            <a:endParaRPr lang="en-US" sz="3200" b="1"/>
          </a:p>
          <a:p>
            <a:pPr algn="ctr"/>
            <a:r>
              <a:rPr lang="en-US" sz="3200" b="1"/>
              <a:t>Priorities – plan of action?</a:t>
            </a:r>
          </a:p>
        </p:txBody>
      </p:sp>
      <p:pic>
        <p:nvPicPr>
          <p:cNvPr id="31752" name="Picture 8" descr="MCj02876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325" y="4191000"/>
            <a:ext cx="3521075" cy="24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1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6"/>
          <p:cNvSpPr>
            <a:spLocks noChangeArrowheads="1"/>
          </p:cNvSpPr>
          <p:nvPr/>
        </p:nvSpPr>
        <p:spPr bwMode="auto">
          <a:xfrm>
            <a:off x="3733800" y="2895600"/>
            <a:ext cx="3276600" cy="152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723" name="Group 10"/>
          <p:cNvGrpSpPr>
            <a:grpSpLocks/>
          </p:cNvGrpSpPr>
          <p:nvPr/>
        </p:nvGrpSpPr>
        <p:grpSpPr bwMode="auto">
          <a:xfrm>
            <a:off x="4267200" y="304800"/>
            <a:ext cx="3429000" cy="4267200"/>
            <a:chOff x="960" y="192"/>
            <a:chExt cx="2976" cy="4032"/>
          </a:xfrm>
        </p:grpSpPr>
        <p:sp>
          <p:nvSpPr>
            <p:cNvPr id="30724" name="Rectangle 6"/>
            <p:cNvSpPr>
              <a:spLocks noChangeArrowheads="1"/>
            </p:cNvSpPr>
            <p:nvPr/>
          </p:nvSpPr>
          <p:spPr bwMode="auto">
            <a:xfrm>
              <a:off x="960" y="1872"/>
              <a:ext cx="2976" cy="7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5" name="Rectangle 7"/>
            <p:cNvSpPr>
              <a:spLocks noChangeArrowheads="1"/>
            </p:cNvSpPr>
            <p:nvPr/>
          </p:nvSpPr>
          <p:spPr bwMode="auto">
            <a:xfrm>
              <a:off x="3312" y="1872"/>
              <a:ext cx="624" cy="23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6" name="Rectangle 8"/>
            <p:cNvSpPr>
              <a:spLocks noChangeArrowheads="1"/>
            </p:cNvSpPr>
            <p:nvPr/>
          </p:nvSpPr>
          <p:spPr bwMode="auto">
            <a:xfrm>
              <a:off x="3312" y="2784"/>
              <a:ext cx="240"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7" name="Rectangle 9"/>
            <p:cNvSpPr>
              <a:spLocks noChangeArrowheads="1"/>
            </p:cNvSpPr>
            <p:nvPr/>
          </p:nvSpPr>
          <p:spPr bwMode="auto">
            <a:xfrm>
              <a:off x="3312" y="192"/>
              <a:ext cx="624" cy="16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0728" name="Line 11"/>
          <p:cNvSpPr>
            <a:spLocks noChangeShapeType="1"/>
          </p:cNvSpPr>
          <p:nvPr/>
        </p:nvSpPr>
        <p:spPr bwMode="auto">
          <a:xfrm flipH="1" flipV="1">
            <a:off x="0" y="4572000"/>
            <a:ext cx="6172200" cy="205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Rectangle 13"/>
          <p:cNvSpPr>
            <a:spLocks noChangeArrowheads="1"/>
          </p:cNvSpPr>
          <p:nvPr/>
        </p:nvSpPr>
        <p:spPr bwMode="auto">
          <a:xfrm>
            <a:off x="3733800" y="3048000"/>
            <a:ext cx="312420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0" name="Oval 14"/>
          <p:cNvSpPr>
            <a:spLocks noChangeArrowheads="1"/>
          </p:cNvSpPr>
          <p:nvPr/>
        </p:nvSpPr>
        <p:spPr bwMode="auto">
          <a:xfrm>
            <a:off x="6019800" y="3505200"/>
            <a:ext cx="381000" cy="304800"/>
          </a:xfrm>
          <a:prstGeom prst="ellipse">
            <a:avLst/>
          </a:prstGeom>
          <a:solidFill>
            <a:schemeClr val="folHlink"/>
          </a:solidFill>
          <a:ln w="28575">
            <a:solidFill>
              <a:schemeClr val="bg1"/>
            </a:solidFill>
            <a:round/>
            <a:headEnd/>
            <a:tailEnd/>
          </a:ln>
        </p:spPr>
        <p:txBody>
          <a:bodyPr wrap="none" anchor="ctr"/>
          <a:lstStyle/>
          <a:p>
            <a:endParaRPr lang="en-US"/>
          </a:p>
        </p:txBody>
      </p:sp>
      <p:sp>
        <p:nvSpPr>
          <p:cNvPr id="30731" name="Line 16"/>
          <p:cNvSpPr>
            <a:spLocks noChangeShapeType="1"/>
          </p:cNvSpPr>
          <p:nvPr/>
        </p:nvSpPr>
        <p:spPr bwMode="auto">
          <a:xfrm flipV="1">
            <a:off x="6172200" y="6553200"/>
            <a:ext cx="297180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17"/>
          <p:cNvSpPr>
            <a:spLocks noChangeShapeType="1"/>
          </p:cNvSpPr>
          <p:nvPr/>
        </p:nvSpPr>
        <p:spPr bwMode="auto">
          <a:xfrm flipV="1">
            <a:off x="6705600" y="5486400"/>
            <a:ext cx="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33" name="Picture 20"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1"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2"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23"/>
          <p:cNvSpPr>
            <a:spLocks noChangeArrowheads="1"/>
          </p:cNvSpPr>
          <p:nvPr/>
        </p:nvSpPr>
        <p:spPr bwMode="auto">
          <a:xfrm>
            <a:off x="4191000" y="304800"/>
            <a:ext cx="3124200"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7" name="Rectangle 24"/>
          <p:cNvSpPr>
            <a:spLocks noChangeArrowheads="1"/>
          </p:cNvSpPr>
          <p:nvPr/>
        </p:nvSpPr>
        <p:spPr bwMode="auto">
          <a:xfrm>
            <a:off x="4114800" y="1143000"/>
            <a:ext cx="2819400" cy="914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8" name="Rectangle 25"/>
          <p:cNvSpPr>
            <a:spLocks noChangeArrowheads="1"/>
          </p:cNvSpPr>
          <p:nvPr/>
        </p:nvSpPr>
        <p:spPr bwMode="auto">
          <a:xfrm>
            <a:off x="7772400" y="304800"/>
            <a:ext cx="1219200" cy="5410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Rectangle 26"/>
          <p:cNvSpPr>
            <a:spLocks noChangeArrowheads="1"/>
          </p:cNvSpPr>
          <p:nvPr/>
        </p:nvSpPr>
        <p:spPr bwMode="auto">
          <a:xfrm>
            <a:off x="3048000" y="304800"/>
            <a:ext cx="1143000" cy="2590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0" name="Text Box 27"/>
          <p:cNvSpPr txBox="1">
            <a:spLocks noChangeArrowheads="1"/>
          </p:cNvSpPr>
          <p:nvPr/>
        </p:nvSpPr>
        <p:spPr bwMode="auto">
          <a:xfrm rot="5400000">
            <a:off x="7558882" y="2804318"/>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Athletic Field </a:t>
            </a:r>
          </a:p>
        </p:txBody>
      </p:sp>
      <p:sp>
        <p:nvSpPr>
          <p:cNvPr id="30741" name="Text Box 28"/>
          <p:cNvSpPr txBox="1">
            <a:spLocks noChangeArrowheads="1"/>
          </p:cNvSpPr>
          <p:nvPr/>
        </p:nvSpPr>
        <p:spPr bwMode="auto">
          <a:xfrm>
            <a:off x="3352800" y="1447800"/>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solidFill>
                  <a:schemeClr val="bg1"/>
                </a:solidFill>
              </a:rPr>
              <a:t>Second floor area</a:t>
            </a:r>
          </a:p>
        </p:txBody>
      </p:sp>
      <p:sp>
        <p:nvSpPr>
          <p:cNvPr id="30742" name="Text Box 29"/>
          <p:cNvSpPr txBox="1">
            <a:spLocks noChangeArrowheads="1"/>
          </p:cNvSpPr>
          <p:nvPr/>
        </p:nvSpPr>
        <p:spPr bwMode="auto">
          <a:xfrm rot="1078149">
            <a:off x="3352800" y="6172200"/>
            <a:ext cx="221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School House Road</a:t>
            </a:r>
          </a:p>
        </p:txBody>
      </p:sp>
      <p:sp>
        <p:nvSpPr>
          <p:cNvPr id="30745" name="AutoShape 39"/>
          <p:cNvSpPr>
            <a:spLocks noChangeArrowheads="1"/>
          </p:cNvSpPr>
          <p:nvPr/>
        </p:nvSpPr>
        <p:spPr bwMode="auto">
          <a:xfrm>
            <a:off x="838200" y="609600"/>
            <a:ext cx="762000" cy="1143000"/>
          </a:xfrm>
          <a:prstGeom prst="up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p>
        </p:txBody>
      </p:sp>
      <p:sp>
        <p:nvSpPr>
          <p:cNvPr id="30746" name="WordArt 40"/>
          <p:cNvSpPr>
            <a:spLocks noChangeArrowheads="1" noChangeShapeType="1" noTextEdit="1"/>
          </p:cNvSpPr>
          <p:nvPr/>
        </p:nvSpPr>
        <p:spPr bwMode="auto">
          <a:xfrm>
            <a:off x="676275" y="1790700"/>
            <a:ext cx="1076325" cy="3429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NORTH</a:t>
            </a:r>
          </a:p>
        </p:txBody>
      </p:sp>
      <p:sp>
        <p:nvSpPr>
          <p:cNvPr id="30747" name="Text Box 49"/>
          <p:cNvSpPr txBox="1">
            <a:spLocks noChangeArrowheads="1"/>
          </p:cNvSpPr>
          <p:nvPr/>
        </p:nvSpPr>
        <p:spPr bwMode="auto">
          <a:xfrm>
            <a:off x="4419600" y="547688"/>
            <a:ext cx="274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t>Smart School Complex </a:t>
            </a:r>
          </a:p>
        </p:txBody>
      </p:sp>
      <p:sp>
        <p:nvSpPr>
          <p:cNvPr id="30748" name="Rectangle 51"/>
          <p:cNvSpPr>
            <a:spLocks noChangeArrowheads="1"/>
          </p:cNvSpPr>
          <p:nvPr/>
        </p:nvSpPr>
        <p:spPr bwMode="auto">
          <a:xfrm>
            <a:off x="6096000" y="358140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0749" name="Line 54"/>
          <p:cNvSpPr>
            <a:spLocks noChangeShapeType="1"/>
          </p:cNvSpPr>
          <p:nvPr/>
        </p:nvSpPr>
        <p:spPr bwMode="auto">
          <a:xfrm>
            <a:off x="6858000" y="3048000"/>
            <a:ext cx="0" cy="26670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55"/>
          <p:cNvSpPr>
            <a:spLocks noChangeShapeType="1"/>
          </p:cNvSpPr>
          <p:nvPr/>
        </p:nvSpPr>
        <p:spPr bwMode="auto">
          <a:xfrm flipH="1" flipV="1">
            <a:off x="3733800" y="3048000"/>
            <a:ext cx="31242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Rectangle 57"/>
          <p:cNvSpPr>
            <a:spLocks noChangeArrowheads="1"/>
          </p:cNvSpPr>
          <p:nvPr/>
        </p:nvSpPr>
        <p:spPr bwMode="auto">
          <a:xfrm rot="5400000">
            <a:off x="5524500" y="4229100"/>
            <a:ext cx="2819400" cy="152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2" name="AutoShape 32"/>
          <p:cNvSpPr>
            <a:spLocks noChangeArrowheads="1"/>
          </p:cNvSpPr>
          <p:nvPr/>
        </p:nvSpPr>
        <p:spPr bwMode="auto">
          <a:xfrm>
            <a:off x="5943600" y="5943600"/>
            <a:ext cx="914400" cy="9144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chemeClr val="bg1"/>
                </a:solidFill>
              </a:rPr>
              <a:t>Bus fire</a:t>
            </a:r>
          </a:p>
        </p:txBody>
      </p:sp>
      <p:sp>
        <p:nvSpPr>
          <p:cNvPr id="30753" name="AutoShape 33"/>
          <p:cNvSpPr>
            <a:spLocks noChangeArrowheads="1"/>
          </p:cNvSpPr>
          <p:nvPr/>
        </p:nvSpPr>
        <p:spPr bwMode="auto">
          <a:xfrm flipH="1">
            <a:off x="3429000" y="2133600"/>
            <a:ext cx="914400" cy="609600"/>
          </a:xfrm>
          <a:prstGeom prst="cloudCallout">
            <a:avLst>
              <a:gd name="adj1" fmla="val -43750"/>
              <a:gd name="adj2" fmla="val 7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Tree>
    <p:extLst>
      <p:ext uri="{BB962C8B-B14F-4D97-AF65-F5344CB8AC3E}">
        <p14:creationId xmlns:p14="http://schemas.microsoft.com/office/powerpoint/2010/main" val="23512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28600" y="304800"/>
            <a:ext cx="8613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t>All first assigned law enforcement officers have arrived as well as three federal officers (USSS/FBI/ATF) who were working nearby (13 total).</a:t>
            </a:r>
          </a:p>
          <a:p>
            <a:pPr algn="ctr"/>
            <a:endParaRPr lang="en-US" sz="2800"/>
          </a:p>
          <a:p>
            <a:pPr algn="ctr"/>
            <a:r>
              <a:rPr lang="en-US" sz="2800"/>
              <a:t>The fire companies and ambulances are all in staging.</a:t>
            </a:r>
          </a:p>
          <a:p>
            <a:pPr algn="ctr"/>
            <a:endParaRPr lang="en-US" sz="2800"/>
          </a:p>
          <a:p>
            <a:pPr algn="ctr"/>
            <a:r>
              <a:rPr lang="en-US" sz="2800"/>
              <a:t>You can hear multiple gun shots coming from inside the school, there is a no smoke showing in the main hallway of the school. </a:t>
            </a:r>
          </a:p>
        </p:txBody>
      </p:sp>
      <p:pic>
        <p:nvPicPr>
          <p:cNvPr id="23562" name="Picture 10" descr="swatda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48200"/>
            <a:ext cx="3124200" cy="209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3933825"/>
            <a:ext cx="8534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t>You dispatcher states that national news is reporting a public school in Milwaukee has a hostile action occurring with at least one armed individual taking hostages and a vehicle burning in the school parking lot.</a:t>
            </a:r>
          </a:p>
        </p:txBody>
      </p:sp>
      <p:pic>
        <p:nvPicPr>
          <p:cNvPr id="16390" name="Picture 6" descr="MCj014932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57263"/>
            <a:ext cx="3581400" cy="26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4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6"/>
          <p:cNvSpPr>
            <a:spLocks noChangeArrowheads="1"/>
          </p:cNvSpPr>
          <p:nvPr/>
        </p:nvSpPr>
        <p:spPr bwMode="auto">
          <a:xfrm>
            <a:off x="3733800" y="2895600"/>
            <a:ext cx="3276600" cy="152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9700" name="Group 10"/>
          <p:cNvGrpSpPr>
            <a:grpSpLocks/>
          </p:cNvGrpSpPr>
          <p:nvPr/>
        </p:nvGrpSpPr>
        <p:grpSpPr bwMode="auto">
          <a:xfrm>
            <a:off x="4267200" y="304800"/>
            <a:ext cx="3429000" cy="4267200"/>
            <a:chOff x="960" y="192"/>
            <a:chExt cx="2976" cy="4032"/>
          </a:xfrm>
        </p:grpSpPr>
        <p:sp>
          <p:nvSpPr>
            <p:cNvPr id="29701" name="Rectangle 6"/>
            <p:cNvSpPr>
              <a:spLocks noChangeArrowheads="1"/>
            </p:cNvSpPr>
            <p:nvPr/>
          </p:nvSpPr>
          <p:spPr bwMode="auto">
            <a:xfrm>
              <a:off x="960" y="1872"/>
              <a:ext cx="2976" cy="7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2" name="Rectangle 7"/>
            <p:cNvSpPr>
              <a:spLocks noChangeArrowheads="1"/>
            </p:cNvSpPr>
            <p:nvPr/>
          </p:nvSpPr>
          <p:spPr bwMode="auto">
            <a:xfrm>
              <a:off x="3312" y="1872"/>
              <a:ext cx="624" cy="235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Rectangle 8"/>
            <p:cNvSpPr>
              <a:spLocks noChangeArrowheads="1"/>
            </p:cNvSpPr>
            <p:nvPr/>
          </p:nvSpPr>
          <p:spPr bwMode="auto">
            <a:xfrm>
              <a:off x="3312" y="2784"/>
              <a:ext cx="240"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4" name="Rectangle 9"/>
            <p:cNvSpPr>
              <a:spLocks noChangeArrowheads="1"/>
            </p:cNvSpPr>
            <p:nvPr/>
          </p:nvSpPr>
          <p:spPr bwMode="auto">
            <a:xfrm>
              <a:off x="3312" y="192"/>
              <a:ext cx="624" cy="16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9705" name="Line 11"/>
          <p:cNvSpPr>
            <a:spLocks noChangeShapeType="1"/>
          </p:cNvSpPr>
          <p:nvPr/>
        </p:nvSpPr>
        <p:spPr bwMode="auto">
          <a:xfrm flipH="1" flipV="1">
            <a:off x="0" y="4572000"/>
            <a:ext cx="6172200" cy="205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Rectangle 13"/>
          <p:cNvSpPr>
            <a:spLocks noChangeArrowheads="1"/>
          </p:cNvSpPr>
          <p:nvPr/>
        </p:nvSpPr>
        <p:spPr bwMode="auto">
          <a:xfrm>
            <a:off x="3733800" y="3048000"/>
            <a:ext cx="312420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7" name="Oval 14"/>
          <p:cNvSpPr>
            <a:spLocks noChangeArrowheads="1"/>
          </p:cNvSpPr>
          <p:nvPr/>
        </p:nvSpPr>
        <p:spPr bwMode="auto">
          <a:xfrm>
            <a:off x="6019800" y="3505200"/>
            <a:ext cx="381000" cy="304800"/>
          </a:xfrm>
          <a:prstGeom prst="ellipse">
            <a:avLst/>
          </a:prstGeom>
          <a:solidFill>
            <a:schemeClr val="folHlink"/>
          </a:solidFill>
          <a:ln w="28575">
            <a:solidFill>
              <a:schemeClr val="bg1"/>
            </a:solidFill>
            <a:round/>
            <a:headEnd/>
            <a:tailEnd/>
          </a:ln>
        </p:spPr>
        <p:txBody>
          <a:bodyPr wrap="none" anchor="ctr"/>
          <a:lstStyle/>
          <a:p>
            <a:endParaRPr lang="en-US"/>
          </a:p>
        </p:txBody>
      </p:sp>
      <p:sp>
        <p:nvSpPr>
          <p:cNvPr id="29708" name="Line 16"/>
          <p:cNvSpPr>
            <a:spLocks noChangeShapeType="1"/>
          </p:cNvSpPr>
          <p:nvPr/>
        </p:nvSpPr>
        <p:spPr bwMode="auto">
          <a:xfrm flipV="1">
            <a:off x="6172200" y="6553200"/>
            <a:ext cx="2971800" cy="76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7"/>
          <p:cNvSpPr>
            <a:spLocks noChangeShapeType="1"/>
          </p:cNvSpPr>
          <p:nvPr/>
        </p:nvSpPr>
        <p:spPr bwMode="auto">
          <a:xfrm flipV="1">
            <a:off x="6705600" y="5486400"/>
            <a:ext cx="0" cy="1143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9711" name="Picture 20"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21"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22" descr="Parking-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800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4" name="Rectangle 23"/>
          <p:cNvSpPr>
            <a:spLocks noChangeArrowheads="1"/>
          </p:cNvSpPr>
          <p:nvPr/>
        </p:nvSpPr>
        <p:spPr bwMode="auto">
          <a:xfrm>
            <a:off x="4191000" y="304800"/>
            <a:ext cx="3124200" cy="83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5" name="Rectangle 24"/>
          <p:cNvSpPr>
            <a:spLocks noChangeArrowheads="1"/>
          </p:cNvSpPr>
          <p:nvPr/>
        </p:nvSpPr>
        <p:spPr bwMode="auto">
          <a:xfrm>
            <a:off x="4114800" y="1143000"/>
            <a:ext cx="2819400" cy="914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6" name="Rectangle 25"/>
          <p:cNvSpPr>
            <a:spLocks noChangeArrowheads="1"/>
          </p:cNvSpPr>
          <p:nvPr/>
        </p:nvSpPr>
        <p:spPr bwMode="auto">
          <a:xfrm>
            <a:off x="7772400" y="304800"/>
            <a:ext cx="1219200" cy="5410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7" name="Rectangle 26"/>
          <p:cNvSpPr>
            <a:spLocks noChangeArrowheads="1"/>
          </p:cNvSpPr>
          <p:nvPr/>
        </p:nvSpPr>
        <p:spPr bwMode="auto">
          <a:xfrm>
            <a:off x="3048000" y="304800"/>
            <a:ext cx="1143000" cy="2590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18" name="Text Box 27"/>
          <p:cNvSpPr txBox="1">
            <a:spLocks noChangeArrowheads="1"/>
          </p:cNvSpPr>
          <p:nvPr/>
        </p:nvSpPr>
        <p:spPr bwMode="auto">
          <a:xfrm rot="5400000">
            <a:off x="7558882" y="2804318"/>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Athletic Field </a:t>
            </a:r>
          </a:p>
        </p:txBody>
      </p:sp>
      <p:sp>
        <p:nvSpPr>
          <p:cNvPr id="29719" name="Text Box 28"/>
          <p:cNvSpPr txBox="1">
            <a:spLocks noChangeArrowheads="1"/>
          </p:cNvSpPr>
          <p:nvPr/>
        </p:nvSpPr>
        <p:spPr bwMode="auto">
          <a:xfrm>
            <a:off x="3352800" y="1447800"/>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solidFill>
                  <a:schemeClr val="bg1"/>
                </a:solidFill>
              </a:rPr>
              <a:t>Second floor area</a:t>
            </a:r>
          </a:p>
        </p:txBody>
      </p:sp>
      <p:sp>
        <p:nvSpPr>
          <p:cNvPr id="29720" name="Text Box 29"/>
          <p:cNvSpPr txBox="1">
            <a:spLocks noChangeArrowheads="1"/>
          </p:cNvSpPr>
          <p:nvPr/>
        </p:nvSpPr>
        <p:spPr bwMode="auto">
          <a:xfrm rot="1078149">
            <a:off x="3352800" y="6172200"/>
            <a:ext cx="221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School House Road</a:t>
            </a:r>
          </a:p>
        </p:txBody>
      </p:sp>
      <p:sp>
        <p:nvSpPr>
          <p:cNvPr id="29723" name="AutoShape 39"/>
          <p:cNvSpPr>
            <a:spLocks noChangeArrowheads="1"/>
          </p:cNvSpPr>
          <p:nvPr/>
        </p:nvSpPr>
        <p:spPr bwMode="auto">
          <a:xfrm>
            <a:off x="838200" y="609600"/>
            <a:ext cx="762000" cy="1143000"/>
          </a:xfrm>
          <a:prstGeom prst="up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p>
        </p:txBody>
      </p:sp>
      <p:sp>
        <p:nvSpPr>
          <p:cNvPr id="29724" name="WordArt 40"/>
          <p:cNvSpPr>
            <a:spLocks noChangeArrowheads="1" noChangeShapeType="1" noTextEdit="1"/>
          </p:cNvSpPr>
          <p:nvPr/>
        </p:nvSpPr>
        <p:spPr bwMode="auto">
          <a:xfrm>
            <a:off x="676275" y="1790700"/>
            <a:ext cx="1076325" cy="3429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NORTH</a:t>
            </a:r>
          </a:p>
        </p:txBody>
      </p:sp>
      <p:sp>
        <p:nvSpPr>
          <p:cNvPr id="29725" name="Text Box 49"/>
          <p:cNvSpPr txBox="1">
            <a:spLocks noChangeArrowheads="1"/>
          </p:cNvSpPr>
          <p:nvPr/>
        </p:nvSpPr>
        <p:spPr bwMode="auto">
          <a:xfrm>
            <a:off x="4419600" y="547688"/>
            <a:ext cx="274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t>Smart School Complex </a:t>
            </a:r>
          </a:p>
        </p:txBody>
      </p:sp>
      <p:sp>
        <p:nvSpPr>
          <p:cNvPr id="29726" name="Rectangle 51"/>
          <p:cNvSpPr>
            <a:spLocks noChangeArrowheads="1"/>
          </p:cNvSpPr>
          <p:nvPr/>
        </p:nvSpPr>
        <p:spPr bwMode="auto">
          <a:xfrm>
            <a:off x="6096000" y="358140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27" name="Line 54"/>
          <p:cNvSpPr>
            <a:spLocks noChangeShapeType="1"/>
          </p:cNvSpPr>
          <p:nvPr/>
        </p:nvSpPr>
        <p:spPr bwMode="auto">
          <a:xfrm>
            <a:off x="6858000" y="3048000"/>
            <a:ext cx="0" cy="26670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55"/>
          <p:cNvSpPr>
            <a:spLocks noChangeShapeType="1"/>
          </p:cNvSpPr>
          <p:nvPr/>
        </p:nvSpPr>
        <p:spPr bwMode="auto">
          <a:xfrm flipH="1" flipV="1">
            <a:off x="3733800" y="3048000"/>
            <a:ext cx="31242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Rectangle 57"/>
          <p:cNvSpPr>
            <a:spLocks noChangeArrowheads="1"/>
          </p:cNvSpPr>
          <p:nvPr/>
        </p:nvSpPr>
        <p:spPr bwMode="auto">
          <a:xfrm rot="5400000">
            <a:off x="5524500" y="4229100"/>
            <a:ext cx="2819400" cy="152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30" name="AutoShape 34"/>
          <p:cNvSpPr>
            <a:spLocks noChangeArrowheads="1"/>
          </p:cNvSpPr>
          <p:nvPr/>
        </p:nvSpPr>
        <p:spPr bwMode="auto">
          <a:xfrm>
            <a:off x="5943600" y="5943600"/>
            <a:ext cx="914400" cy="9144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chemeClr val="bg1"/>
                </a:solidFill>
              </a:rPr>
              <a:t>Bus fire</a:t>
            </a:r>
          </a:p>
        </p:txBody>
      </p:sp>
      <p:sp>
        <p:nvSpPr>
          <p:cNvPr id="29731" name="AutoShape 35"/>
          <p:cNvSpPr>
            <a:spLocks noChangeArrowheads="1"/>
          </p:cNvSpPr>
          <p:nvPr/>
        </p:nvSpPr>
        <p:spPr bwMode="auto">
          <a:xfrm flipH="1">
            <a:off x="3429000" y="2133600"/>
            <a:ext cx="914400" cy="609600"/>
          </a:xfrm>
          <a:prstGeom prst="cloudCallout">
            <a:avLst>
              <a:gd name="adj1" fmla="val -43750"/>
              <a:gd name="adj2" fmla="val 70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Tree>
    <p:extLst>
      <p:ext uri="{BB962C8B-B14F-4D97-AF65-F5344CB8AC3E}">
        <p14:creationId xmlns:p14="http://schemas.microsoft.com/office/powerpoint/2010/main" val="1689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04800" y="457200"/>
            <a:ext cx="84582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effectLst>
                  <a:outerShdw blurRad="38100" dist="38100" dir="2700000" algn="tl">
                    <a:srgbClr val="C0C0C0"/>
                  </a:outerShdw>
                </a:effectLst>
              </a:rPr>
              <a:t>What are your immediate Priorities?</a:t>
            </a:r>
          </a:p>
          <a:p>
            <a:endParaRPr lang="en-US" sz="3200" b="1">
              <a:effectLst>
                <a:outerShdw blurRad="38100" dist="38100" dir="2700000" algn="tl">
                  <a:srgbClr val="C0C0C0"/>
                </a:outerShdw>
              </a:effectLst>
            </a:endParaRPr>
          </a:p>
          <a:p>
            <a:endParaRPr lang="en-US" sz="3200" b="1">
              <a:effectLst>
                <a:outerShdw blurRad="38100" dist="38100" dir="2700000" algn="tl">
                  <a:srgbClr val="C0C0C0"/>
                </a:outerShdw>
              </a:effectLst>
            </a:endParaRPr>
          </a:p>
          <a:p>
            <a:r>
              <a:rPr lang="en-US" sz="3200" b="1">
                <a:effectLst>
                  <a:outerShdw blurRad="38100" dist="38100" dir="2700000" algn="tl">
                    <a:srgbClr val="C0C0C0"/>
                  </a:outerShdw>
                </a:effectLst>
              </a:rPr>
              <a:t>What is your plan of action?</a:t>
            </a:r>
          </a:p>
          <a:p>
            <a:endParaRPr lang="en-US" sz="3200" b="1">
              <a:effectLst>
                <a:outerShdw blurRad="38100" dist="38100" dir="2700000" algn="tl">
                  <a:srgbClr val="C0C0C0"/>
                </a:outerShdw>
              </a:effectLst>
            </a:endParaRPr>
          </a:p>
          <a:p>
            <a:endParaRPr lang="en-US" sz="3200" b="1">
              <a:effectLst>
                <a:outerShdw blurRad="38100" dist="38100" dir="2700000" algn="tl">
                  <a:srgbClr val="C0C0C0"/>
                </a:outerShdw>
              </a:effectLst>
            </a:endParaRPr>
          </a:p>
          <a:p>
            <a:r>
              <a:rPr lang="en-US" sz="3200" b="1">
                <a:effectLst>
                  <a:outerShdw blurRad="38100" dist="38100" dir="2700000" algn="tl">
                    <a:srgbClr val="C0C0C0"/>
                  </a:outerShdw>
                </a:effectLst>
              </a:rPr>
              <a:t>Who can give you the best information on the facility?</a:t>
            </a:r>
          </a:p>
          <a:p>
            <a:endParaRPr lang="en-US" sz="3200" b="1">
              <a:effectLst>
                <a:outerShdw blurRad="38100" dist="38100" dir="2700000" algn="tl">
                  <a:srgbClr val="C0C0C0"/>
                </a:outerShdw>
              </a:effectLst>
            </a:endParaRPr>
          </a:p>
          <a:p>
            <a:endParaRPr lang="en-US" sz="3200" b="1">
              <a:effectLst>
                <a:outerShdw blurRad="38100" dist="38100" dir="2700000" algn="tl">
                  <a:srgbClr val="C0C0C0"/>
                </a:outerShdw>
              </a:effectLst>
            </a:endParaRPr>
          </a:p>
          <a:p>
            <a:r>
              <a:rPr lang="en-US" sz="3200" b="1">
                <a:effectLst>
                  <a:outerShdw blurRad="38100" dist="38100" dir="2700000" algn="tl">
                    <a:srgbClr val="C0C0C0"/>
                  </a:outerShdw>
                </a:effectLst>
              </a:rPr>
              <a:t>Who else should you invite to the party?</a:t>
            </a:r>
          </a:p>
        </p:txBody>
      </p:sp>
      <p:pic>
        <p:nvPicPr>
          <p:cNvPr id="22537" name="Picture 9" descr="MMj0234752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0600"/>
            <a:ext cx="21812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090124-active-shoo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2857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raleighpo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379095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active_shooter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33813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cc6010d5-26d6-4a81-a502-369f9c649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1000"/>
            <a:ext cx="3286125" cy="2600325"/>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298450" y="5881688"/>
            <a:ext cx="434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Coordinated response with ad-hoc teams</a:t>
            </a:r>
          </a:p>
        </p:txBody>
      </p:sp>
    </p:spTree>
    <p:extLst>
      <p:ext uri="{BB962C8B-B14F-4D97-AF65-F5344CB8AC3E}">
        <p14:creationId xmlns:p14="http://schemas.microsoft.com/office/powerpoint/2010/main" val="16905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wsetter\Desktop\em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50980" y="2360181"/>
            <a:ext cx="5092065" cy="28062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Comprehensive Emergency Management Plan… </a:t>
            </a:r>
            <a:endParaRPr lang="en-US" dirty="0"/>
          </a:p>
        </p:txBody>
      </p:sp>
      <p:sp>
        <p:nvSpPr>
          <p:cNvPr id="3" name="Content Placeholder 2"/>
          <p:cNvSpPr>
            <a:spLocks noGrp="1"/>
          </p:cNvSpPr>
          <p:nvPr>
            <p:ph idx="1"/>
          </p:nvPr>
        </p:nvSpPr>
        <p:spPr>
          <a:xfrm>
            <a:off x="463233" y="1470660"/>
            <a:ext cx="5594667" cy="4525963"/>
          </a:xfrm>
        </p:spPr>
        <p:txBody>
          <a:bodyPr/>
          <a:lstStyle/>
          <a:p>
            <a:r>
              <a:rPr lang="en-US" dirty="0" smtClean="0"/>
              <a:t>Examines potential emergencies based on risk.</a:t>
            </a:r>
          </a:p>
          <a:p>
            <a:endParaRPr lang="en-US" dirty="0" smtClean="0"/>
          </a:p>
          <a:p>
            <a:r>
              <a:rPr lang="en-US" dirty="0" smtClean="0"/>
              <a:t>Develops and implements programs to reduce the impact of those events.</a:t>
            </a:r>
          </a:p>
          <a:p>
            <a:endParaRPr lang="en-US" dirty="0" smtClean="0"/>
          </a:p>
          <a:p>
            <a:r>
              <a:rPr lang="en-US" dirty="0" smtClean="0"/>
              <a:t>Prepares you for those risks that can’t be eliminated and prescribes the actions to deal with and recover from them. </a:t>
            </a: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6</a:t>
            </a:fld>
            <a:endParaRPr lang="en-US"/>
          </a:p>
        </p:txBody>
      </p:sp>
    </p:spTree>
    <p:extLst>
      <p:ext uri="{BB962C8B-B14F-4D97-AF65-F5344CB8AC3E}">
        <p14:creationId xmlns:p14="http://schemas.microsoft.com/office/powerpoint/2010/main" val="33788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81000" y="457200"/>
            <a:ext cx="8056563"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Where should you establish a command post?</a:t>
            </a:r>
          </a:p>
          <a:p>
            <a:endParaRPr lang="en-US" sz="2800" b="1"/>
          </a:p>
          <a:p>
            <a:endParaRPr lang="en-US" sz="2800" b="1"/>
          </a:p>
          <a:p>
            <a:endParaRPr lang="en-US" sz="2800" b="1"/>
          </a:p>
          <a:p>
            <a:r>
              <a:rPr lang="en-US" sz="2800" b="1"/>
              <a:t>Should you activate your EOC??</a:t>
            </a:r>
          </a:p>
          <a:p>
            <a:endParaRPr lang="en-US" sz="2800" b="1"/>
          </a:p>
          <a:p>
            <a:endParaRPr lang="en-US" sz="2800" b="1"/>
          </a:p>
          <a:p>
            <a:endParaRPr lang="en-US" sz="2800" b="1"/>
          </a:p>
          <a:p>
            <a:r>
              <a:rPr lang="en-US" sz="2800" b="1"/>
              <a:t>How long could this take?</a:t>
            </a:r>
          </a:p>
          <a:p>
            <a:endParaRPr lang="en-US" sz="2800" b="1"/>
          </a:p>
          <a:p>
            <a:endParaRPr lang="en-US" sz="2800" b="1"/>
          </a:p>
          <a:p>
            <a:r>
              <a:rPr lang="en-US" sz="2800" b="1"/>
              <a:t>What should your long </a:t>
            </a:r>
          </a:p>
          <a:p>
            <a:r>
              <a:rPr lang="en-US" sz="2800" b="1"/>
              <a:t>term strategy be?</a:t>
            </a:r>
          </a:p>
        </p:txBody>
      </p:sp>
      <p:pic>
        <p:nvPicPr>
          <p:cNvPr id="2560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65513"/>
            <a:ext cx="4114800" cy="308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8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3505200"/>
            <a:ext cx="636428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a:latin typeface="Tahoma" pitchFamily="34" charset="0"/>
                <a:ea typeface="ＭＳ Ｐゴシック" pitchFamily="-111" charset="-128"/>
              </a:rPr>
              <a:t>Questions?</a:t>
            </a:r>
          </a:p>
          <a:p>
            <a:pPr algn="ctr" eaLnBrk="0" hangingPunct="0"/>
            <a:endParaRPr lang="en-US" sz="4000" b="1">
              <a:latin typeface="Tahoma" pitchFamily="34" charset="0"/>
              <a:ea typeface="ＭＳ Ｐゴシック" pitchFamily="-111" charset="-128"/>
            </a:endParaRPr>
          </a:p>
          <a:p>
            <a:pPr algn="ctr" eaLnBrk="0" hangingPunct="0"/>
            <a:r>
              <a:rPr lang="en-US" sz="4000" b="1">
                <a:latin typeface="Tahoma" pitchFamily="34" charset="0"/>
                <a:ea typeface="ＭＳ Ｐゴシック" pitchFamily="-111" charset="-128"/>
              </a:rPr>
              <a:t>		Concerns?</a:t>
            </a:r>
          </a:p>
          <a:p>
            <a:pPr algn="ctr" eaLnBrk="0" hangingPunct="0"/>
            <a:endParaRPr lang="en-US" sz="4000" b="1">
              <a:latin typeface="Tahoma" pitchFamily="34" charset="0"/>
              <a:ea typeface="ＭＳ Ｐゴシック" pitchFamily="-111" charset="-128"/>
            </a:endParaRPr>
          </a:p>
          <a:p>
            <a:pPr algn="ctr" eaLnBrk="0" hangingPunct="0"/>
            <a:r>
              <a:rPr lang="en-US" sz="4000" b="1">
                <a:latin typeface="Tahoma" pitchFamily="34" charset="0"/>
                <a:ea typeface="ＭＳ Ｐゴシック" pitchFamily="-111" charset="-128"/>
              </a:rPr>
              <a:t>					Ideas!</a:t>
            </a:r>
          </a:p>
        </p:txBody>
      </p:sp>
      <p:pic>
        <p:nvPicPr>
          <p:cNvPr id="10243" name="Picture 3" descr="IdeaLightBulb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25241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wsetter\Desktop\4%20phases%20of%20Emergency%20Management%20Web%2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644140"/>
            <a:ext cx="3425072" cy="2076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Mitigation, Preparedness, Response, Recovery</a:t>
            </a:r>
            <a:endParaRPr lang="en-US" dirty="0"/>
          </a:p>
        </p:txBody>
      </p:sp>
      <p:sp>
        <p:nvSpPr>
          <p:cNvPr id="3" name="Content Placeholder 2"/>
          <p:cNvSpPr>
            <a:spLocks noGrp="1"/>
          </p:cNvSpPr>
          <p:nvPr>
            <p:ph idx="1"/>
          </p:nvPr>
        </p:nvSpPr>
        <p:spPr>
          <a:xfrm>
            <a:off x="3124200" y="1333500"/>
            <a:ext cx="5565458" cy="4525963"/>
          </a:xfrm>
        </p:spPr>
        <p:txBody>
          <a:bodyPr/>
          <a:lstStyle/>
          <a:p>
            <a:r>
              <a:rPr lang="en-US" sz="2000" dirty="0" smtClean="0"/>
              <a:t>Mitigation-taking sustained actions to reduce or eliminate risk to people and property from hazards and their effects.</a:t>
            </a:r>
          </a:p>
          <a:p>
            <a:endParaRPr lang="en-US" sz="2000" dirty="0"/>
          </a:p>
          <a:p>
            <a:r>
              <a:rPr lang="en-US" sz="2000" dirty="0" smtClean="0"/>
              <a:t>Preparedness-developing the emergency management function to respond and recover from any hazard.</a:t>
            </a:r>
          </a:p>
          <a:p>
            <a:endParaRPr lang="en-US" sz="2000" dirty="0" smtClean="0"/>
          </a:p>
          <a:p>
            <a:r>
              <a:rPr lang="en-US" sz="2000" dirty="0" smtClean="0"/>
              <a:t>Response-conducting emergency operations to save lives and property as well as restoring critical services.</a:t>
            </a:r>
          </a:p>
          <a:p>
            <a:endParaRPr lang="en-US" sz="2000" dirty="0"/>
          </a:p>
          <a:p>
            <a:r>
              <a:rPr lang="en-US" sz="2000" dirty="0" smtClean="0"/>
              <a:t>Recovery-rebuilding to restore normal life and operations.  </a:t>
            </a:r>
            <a:endParaRPr lang="en-US" sz="2000"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7</a:t>
            </a:fld>
            <a:endParaRPr lang="en-US"/>
          </a:p>
        </p:txBody>
      </p:sp>
    </p:spTree>
    <p:extLst>
      <p:ext uri="{BB962C8B-B14F-4D97-AF65-F5344CB8AC3E}">
        <p14:creationId xmlns:p14="http://schemas.microsoft.com/office/powerpoint/2010/main" val="277754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p:txBody>
          <a:bodyPr/>
          <a:lstStyle/>
          <a:p>
            <a:pPr marL="0" indent="0">
              <a:buNone/>
            </a:pPr>
            <a:r>
              <a:rPr lang="en-US" dirty="0" smtClean="0"/>
              <a:t>Goals:</a:t>
            </a:r>
          </a:p>
          <a:p>
            <a:r>
              <a:rPr lang="en-US" dirty="0" smtClean="0"/>
              <a:t>Protect people and structure.</a:t>
            </a:r>
          </a:p>
          <a:p>
            <a:r>
              <a:rPr lang="en-US" dirty="0" smtClean="0"/>
              <a:t>Reduce the costs of response and recovery.</a:t>
            </a:r>
          </a:p>
          <a:p>
            <a:pPr marL="0" indent="0">
              <a:buNone/>
            </a:pP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8</a:t>
            </a:fld>
            <a:endParaRPr lang="en-US"/>
          </a:p>
        </p:txBody>
      </p:sp>
      <p:pic>
        <p:nvPicPr>
          <p:cNvPr id="32770" name="Picture 2" descr="C:\Users\wsetter\Desktop\mainma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00" y="3169920"/>
            <a:ext cx="6746085" cy="284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wsetter\Desktop\flood%20graph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0" y="3672841"/>
            <a:ext cx="3595581" cy="2531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p:txBody>
          <a:bodyPr/>
          <a:lstStyle/>
          <a:p>
            <a:pPr marL="0" indent="0">
              <a:buNone/>
            </a:pPr>
            <a:r>
              <a:rPr lang="en-US" dirty="0" smtClean="0"/>
              <a:t>Accomplished through a hazard analysis that helps to identify:</a:t>
            </a:r>
          </a:p>
          <a:p>
            <a:r>
              <a:rPr lang="en-US" dirty="0" smtClean="0"/>
              <a:t>What events can occur in and around your community.</a:t>
            </a:r>
          </a:p>
          <a:p>
            <a:r>
              <a:rPr lang="en-US" dirty="0" smtClean="0"/>
              <a:t>The likelihood an event will occur.</a:t>
            </a:r>
          </a:p>
          <a:p>
            <a:r>
              <a:rPr lang="en-US" dirty="0" smtClean="0"/>
              <a:t>The consequences of the event in terms of…</a:t>
            </a:r>
          </a:p>
          <a:p>
            <a:pPr lvl="1"/>
            <a:r>
              <a:rPr lang="en-US" dirty="0" smtClean="0"/>
              <a:t>Casualties</a:t>
            </a:r>
          </a:p>
          <a:p>
            <a:pPr lvl="1"/>
            <a:r>
              <a:rPr lang="en-US" dirty="0" smtClean="0"/>
              <a:t>Destruction</a:t>
            </a:r>
          </a:p>
          <a:p>
            <a:pPr lvl="1"/>
            <a:r>
              <a:rPr lang="en-US" dirty="0" smtClean="0"/>
              <a:t>Disruption to critical services</a:t>
            </a:r>
          </a:p>
          <a:p>
            <a:pPr lvl="1"/>
            <a:r>
              <a:rPr lang="en-US" dirty="0" smtClean="0"/>
              <a:t>Costs of recovery</a:t>
            </a:r>
          </a:p>
          <a:p>
            <a:pPr marL="0" indent="0">
              <a:buNone/>
            </a:pPr>
            <a:endParaRPr lang="en-US" dirty="0" smtClean="0"/>
          </a:p>
          <a:p>
            <a:pPr marL="0" indent="0">
              <a:buNone/>
            </a:pPr>
            <a:r>
              <a:rPr lang="en-US" dirty="0" smtClean="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013E6F1-D256-477C-B251-BD0A4AB70D75}" type="slidenum">
              <a:rPr lang="en-US" smtClean="0"/>
              <a:pPr/>
              <a:t>9</a:t>
            </a:fld>
            <a:endParaRPr lang="en-US"/>
          </a:p>
        </p:txBody>
      </p:sp>
    </p:spTree>
    <p:extLst>
      <p:ext uri="{BB962C8B-B14F-4D97-AF65-F5344CB8AC3E}">
        <p14:creationId xmlns:p14="http://schemas.microsoft.com/office/powerpoint/2010/main" val="76500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legal_0128_slide">
  <a:themeElements>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legal_0128_slide</Template>
  <TotalTime>2083</TotalTime>
  <Words>4240</Words>
  <Application>Microsoft Office PowerPoint</Application>
  <PresentationFormat>On-screen Show (4:3)</PresentationFormat>
  <Paragraphs>786</Paragraphs>
  <Slides>61</Slides>
  <Notes>21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legal_0128_slide</vt:lpstr>
      <vt:lpstr>1_Default Design</vt:lpstr>
      <vt:lpstr>Emergency Management for Law Enforcement Executives</vt:lpstr>
      <vt:lpstr>Objectives</vt:lpstr>
      <vt:lpstr>Minneapolis Responds-The 35W Bridge Collapse</vt:lpstr>
      <vt:lpstr>Why is Emergency Management Important?</vt:lpstr>
      <vt:lpstr>Why is Emergency Management Important?</vt:lpstr>
      <vt:lpstr>A Comprehensive Emergency Management Plan… </vt:lpstr>
      <vt:lpstr>Mitigation, Preparedness, Response, Recovery</vt:lpstr>
      <vt:lpstr>Mitigation</vt:lpstr>
      <vt:lpstr>Mitigation</vt:lpstr>
      <vt:lpstr>Mitigation Strategy</vt:lpstr>
      <vt:lpstr>Exercise</vt:lpstr>
      <vt:lpstr>Preparedness</vt:lpstr>
      <vt:lpstr>Preparedness</vt:lpstr>
      <vt:lpstr>Response</vt:lpstr>
      <vt:lpstr>Response</vt:lpstr>
      <vt:lpstr>Response</vt:lpstr>
      <vt:lpstr>Response</vt:lpstr>
      <vt:lpstr>Response</vt:lpstr>
      <vt:lpstr>March 11, 2011</vt:lpstr>
      <vt:lpstr>Recovery</vt:lpstr>
      <vt:lpstr>History of Incident Command System (ICS)</vt:lpstr>
      <vt:lpstr>ICS</vt:lpstr>
      <vt:lpstr>Incident Management Team</vt:lpstr>
      <vt:lpstr>Who Does What?</vt:lpstr>
      <vt:lpstr>Functional Responsibilities</vt:lpstr>
      <vt:lpstr>Command Staff</vt:lpstr>
      <vt:lpstr>Example:  Expanding Incident (1 of 3)</vt:lpstr>
      <vt:lpstr>Example:  Expanding Incident (2 of 3)</vt:lpstr>
      <vt:lpstr>Example:  Expanding Incident (3 of 3)</vt:lpstr>
      <vt:lpstr>Chain of Command</vt:lpstr>
      <vt:lpstr>Incident Complexity and Resource Needs</vt:lpstr>
      <vt:lpstr>Complexity Analysis Factors</vt:lpstr>
      <vt:lpstr>Complexity Analysis Factors</vt:lpstr>
      <vt:lpstr>Overall Priorities</vt:lpstr>
      <vt:lpstr>Coordination Among Agencies </vt:lpstr>
      <vt:lpstr>Incident Management Assessment</vt:lpstr>
      <vt:lpstr>After-Action Review</vt:lpstr>
      <vt:lpstr>Training, Credentialing, and Exercising</vt:lpstr>
      <vt:lpstr>Leadership </vt:lpstr>
      <vt:lpstr>Additional Resources-Federal</vt:lpstr>
      <vt:lpstr>Additional Resources-State</vt:lpstr>
      <vt:lpstr>Questions?</vt:lpstr>
      <vt:lpstr>Sources</vt:lpstr>
      <vt:lpstr>PowerPoint Presentation</vt:lpstr>
      <vt:lpstr>Goal of this exercise  </vt:lpstr>
      <vt:lpstr>Rules of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 for Law Enforcement Executives</dc:title>
  <dc:creator>Setter, Wade</dc:creator>
  <cp:lastModifiedBy>Joe Sheeran</cp:lastModifiedBy>
  <cp:revision>59</cp:revision>
  <dcterms:created xsi:type="dcterms:W3CDTF">2013-05-23T19:34:05Z</dcterms:created>
  <dcterms:modified xsi:type="dcterms:W3CDTF">2015-06-05T19:44:55Z</dcterms:modified>
</cp:coreProperties>
</file>