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8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79" r:id="rId27"/>
    <p:sldId id="282" r:id="rId28"/>
    <p:sldId id="283" r:id="rId29"/>
    <p:sldId id="284" r:id="rId30"/>
    <p:sldId id="291" r:id="rId31"/>
    <p:sldId id="292" r:id="rId32"/>
    <p:sldId id="285" r:id="rId33"/>
    <p:sldId id="289" r:id="rId34"/>
    <p:sldId id="287" r:id="rId35"/>
    <p:sldId id="286" r:id="rId36"/>
    <p:sldId id="288" r:id="rId37"/>
    <p:sldId id="290" r:id="rId38"/>
    <p:sldId id="295" r:id="rId39"/>
    <p:sldId id="293" r:id="rId40"/>
    <p:sldId id="294" r:id="rId41"/>
    <p:sldId id="296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76" d="100"/>
          <a:sy n="76" d="100"/>
        </p:scale>
        <p:origin x="-90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Texturiz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Today’s New Supervisor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9855" y="4777381"/>
            <a:ext cx="8825658" cy="8614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	</a:t>
            </a:r>
          </a:p>
          <a:p>
            <a:pPr algn="ctr"/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</a:rPr>
              <a:t>Helping you NAVIGATE…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39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got you here, won’t necessarily keep you here…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Supervisors:  Made vs. born</a:t>
            </a:r>
          </a:p>
          <a:p>
            <a:endParaRPr lang="en-US" sz="2400" dirty="0"/>
          </a:p>
          <a:p>
            <a:r>
              <a:rPr lang="en-US" sz="2400" dirty="0" smtClean="0"/>
              <a:t>You have to BELIEVE that you need to acquire new skills and seek out learning opportunities in order to be a good supervisor… </a:t>
            </a:r>
          </a:p>
          <a:p>
            <a:pPr lvl="2"/>
            <a:r>
              <a:rPr lang="en-US" sz="2000" dirty="0" smtClean="0"/>
              <a:t>You will never know too much</a:t>
            </a:r>
            <a:endParaRPr lang="en-US" sz="2200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688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do’s and don’ts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General guidelines and tips to consider</a:t>
            </a:r>
          </a:p>
          <a:p>
            <a:endParaRPr lang="en-US" sz="2400" dirty="0"/>
          </a:p>
          <a:p>
            <a:r>
              <a:rPr lang="en-US" sz="2400" dirty="0" smtClean="0"/>
              <a:t>We will discuss some behavior goals of effective supervisors and some tactics to achieve those goals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373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Do...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Be patient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Know and respect the chain of command</a:t>
            </a:r>
          </a:p>
          <a:p>
            <a:endParaRPr lang="en-US" sz="2400" dirty="0"/>
          </a:p>
          <a:p>
            <a:r>
              <a:rPr lang="en-US" sz="2400" dirty="0" smtClean="0"/>
              <a:t>Do the work you’re assigned and do it well, assign others to work and direct your shift… Be the conductor</a:t>
            </a:r>
          </a:p>
          <a:p>
            <a:endParaRPr lang="en-US" sz="2400" dirty="0"/>
          </a:p>
          <a:p>
            <a:r>
              <a:rPr lang="en-US" sz="2400" dirty="0" smtClean="0"/>
              <a:t>Know the rules and follow them</a:t>
            </a:r>
          </a:p>
          <a:p>
            <a:pPr lvl="1"/>
            <a:r>
              <a:rPr lang="en-US" dirty="0" smtClean="0"/>
              <a:t>Don’t allow deviation from rules just because you used to do them…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5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Respect confidential information</a:t>
            </a:r>
          </a:p>
          <a:p>
            <a:endParaRPr lang="en-US" sz="2400" dirty="0" smtClean="0"/>
          </a:p>
          <a:p>
            <a:r>
              <a:rPr lang="en-US" sz="2400" dirty="0" smtClean="0"/>
              <a:t>Stay technically proficient, but leave work for top performing patrol</a:t>
            </a:r>
          </a:p>
          <a:p>
            <a:endParaRPr lang="en-US" sz="2400" dirty="0" smtClean="0"/>
          </a:p>
          <a:p>
            <a:r>
              <a:rPr lang="en-US" sz="2400" dirty="0" smtClean="0"/>
              <a:t>Recognize good work</a:t>
            </a:r>
          </a:p>
          <a:p>
            <a:endParaRPr lang="en-US" sz="2400" dirty="0" smtClean="0"/>
          </a:p>
          <a:p>
            <a:r>
              <a:rPr lang="en-US" sz="2400" dirty="0" smtClean="0"/>
              <a:t>Hold people accountable… fairly and consistently</a:t>
            </a:r>
          </a:p>
        </p:txBody>
      </p:sp>
    </p:spTree>
    <p:extLst>
      <p:ext uri="{BB962C8B-B14F-4D97-AF65-F5344CB8AC3E}">
        <p14:creationId xmlns:p14="http://schemas.microsoft.com/office/powerpoint/2010/main" val="351486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Be in constant learning mode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Take responsibility for your shift</a:t>
            </a:r>
          </a:p>
          <a:p>
            <a:pPr lvl="2"/>
            <a:r>
              <a:rPr lang="en-US" sz="2000" dirty="0" smtClean="0"/>
              <a:t>Where do you spend most of your shift?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Apologize when you’re wrong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26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hink you can take off your stripes</a:t>
            </a:r>
          </a:p>
          <a:p>
            <a:pPr lvl="1"/>
            <a:r>
              <a:rPr lang="en-US" sz="2200" dirty="0" smtClean="0"/>
              <a:t>“Hey </a:t>
            </a:r>
            <a:r>
              <a:rPr lang="en-US" sz="2200" dirty="0" err="1" smtClean="0"/>
              <a:t>Sgt</a:t>
            </a:r>
            <a:r>
              <a:rPr lang="en-US" sz="2200" dirty="0" smtClean="0"/>
              <a:t>, can I talk to you as a friend, not as a </a:t>
            </a:r>
            <a:r>
              <a:rPr lang="en-US" sz="2200" dirty="0" err="1" smtClean="0"/>
              <a:t>sgt</a:t>
            </a:r>
            <a:r>
              <a:rPr lang="en-US" sz="2200" dirty="0" smtClean="0"/>
              <a:t>?”</a:t>
            </a:r>
          </a:p>
          <a:p>
            <a:endParaRPr lang="en-US" sz="2400" dirty="0" smtClean="0"/>
          </a:p>
          <a:p>
            <a:r>
              <a:rPr lang="en-US" sz="2400" dirty="0" smtClean="0"/>
              <a:t>Think they aren’t watching/listening</a:t>
            </a:r>
          </a:p>
          <a:p>
            <a:pPr lvl="3"/>
            <a:r>
              <a:rPr lang="en-US" sz="1800" dirty="0" smtClean="0"/>
              <a:t>Simple things keep them from wondering… Do you hide behind your computer?</a:t>
            </a:r>
          </a:p>
          <a:p>
            <a:endParaRPr lang="en-US" sz="2400" dirty="0" smtClean="0"/>
          </a:p>
          <a:p>
            <a:r>
              <a:rPr lang="en-US" sz="2400" dirty="0" smtClean="0"/>
              <a:t>Be a gossip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0310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Wear your stripes on your ego, leave them on your sleeves</a:t>
            </a:r>
          </a:p>
          <a:p>
            <a:pPr lvl="3"/>
            <a:r>
              <a:rPr lang="en-US" sz="1800" dirty="0" smtClean="0"/>
              <a:t>Coach, mentor, trainer, evaluator…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Pole </a:t>
            </a:r>
            <a:r>
              <a:rPr lang="en-US" sz="2400" dirty="0"/>
              <a:t>vault over mouse </a:t>
            </a:r>
            <a:r>
              <a:rPr lang="en-US" sz="2400" dirty="0" smtClean="0"/>
              <a:t>poo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Forget that your officers </a:t>
            </a:r>
            <a:r>
              <a:rPr lang="en-US" sz="2400" dirty="0" smtClean="0"/>
              <a:t>can hurt…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617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Dirty Secret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They know what you did as an officer and they don’t forget.</a:t>
            </a:r>
          </a:p>
          <a:p>
            <a:endParaRPr lang="en-US" sz="2400" dirty="0"/>
          </a:p>
          <a:p>
            <a:pPr lvl="2"/>
            <a:r>
              <a:rPr lang="en-US" sz="2400" dirty="0" smtClean="0"/>
              <a:t>So how do you correct behavior of others that you engaged in as an officer?</a:t>
            </a:r>
          </a:p>
          <a:p>
            <a:endParaRPr lang="en-US" sz="2400" dirty="0"/>
          </a:p>
          <a:p>
            <a:pPr lvl="4"/>
            <a:r>
              <a:rPr lang="en-US" sz="1800" dirty="0" smtClean="0"/>
              <a:t>Acknowledge, Explain, Move on…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7020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 don’t know, call the sergeant”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Three types of call: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Your officers will call you looking for…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sz="2400" dirty="0" smtClean="0"/>
              <a:t>1.	Assurance 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	Foster independence and confidence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2.	Guidance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	Don’t be to quick to “give” the answer</a:t>
            </a:r>
            <a:endParaRPr lang="en-US" sz="2000" dirty="0" smtClean="0"/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3.	An accomplice  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 	Ask questions of them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159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Holding people accountable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</a:t>
            </a:r>
            <a:r>
              <a:rPr lang="en-US" sz="2400" dirty="0" smtClean="0"/>
              <a:t>ew and experienced supervisors dread correcting behavior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Avoid Email (it’s the devil)</a:t>
            </a:r>
          </a:p>
          <a:p>
            <a:pPr marL="457200" lvl="1" indent="0">
              <a:buNone/>
            </a:pPr>
            <a:r>
              <a:rPr lang="en-US" dirty="0" smtClean="0"/>
              <a:t>		- Sleep on your emails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400" dirty="0" smtClean="0"/>
              <a:t>How people receive your message has to do with their outlook and your delivery… </a:t>
            </a:r>
          </a:p>
          <a:p>
            <a:pPr marL="914400" lvl="2" indent="0">
              <a:buNone/>
            </a:pPr>
            <a:r>
              <a:rPr lang="en-US" dirty="0"/>
              <a:t>	</a:t>
            </a:r>
            <a:r>
              <a:rPr lang="en-US" sz="1800" dirty="0" smtClean="0"/>
              <a:t>- Is their reaction reflexive or reflective?</a:t>
            </a:r>
          </a:p>
        </p:txBody>
      </p:sp>
    </p:spTree>
    <p:extLst>
      <p:ext uri="{BB962C8B-B14F-4D97-AF65-F5344CB8AC3E}">
        <p14:creationId xmlns:p14="http://schemas.microsoft.com/office/powerpoint/2010/main" val="120044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Kyle Leibel</a:t>
            </a:r>
            <a:br>
              <a:rPr lang="en-US" dirty="0" smtClean="0"/>
            </a:br>
            <a:r>
              <a:rPr lang="en-US" dirty="0" smtClean="0"/>
              <a:t>Lino Lakes Public Safety Dept.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BS in LE from Metropolitan State University</a:t>
            </a:r>
          </a:p>
          <a:p>
            <a:r>
              <a:rPr lang="en-US" dirty="0" smtClean="0"/>
              <a:t>Police Officer since 1996</a:t>
            </a:r>
          </a:p>
          <a:p>
            <a:r>
              <a:rPr lang="en-US" dirty="0" smtClean="0"/>
              <a:t>Patrol sergeant in 2005 (same time I began to lose my hair)</a:t>
            </a:r>
          </a:p>
          <a:p>
            <a:r>
              <a:rPr lang="en-US" dirty="0" smtClean="0"/>
              <a:t>FTO/PTO training supervisor 2009</a:t>
            </a:r>
          </a:p>
          <a:p>
            <a:r>
              <a:rPr lang="en-US" dirty="0" smtClean="0"/>
              <a:t>Northwestern University Center for Public Safety School of Staff and Command, 2008</a:t>
            </a:r>
          </a:p>
          <a:p>
            <a:r>
              <a:rPr lang="en-US" dirty="0" smtClean="0"/>
              <a:t>Sentenced to administrative and investigation sergeant in 2012</a:t>
            </a:r>
          </a:p>
          <a:p>
            <a:r>
              <a:rPr lang="en-US" dirty="0" smtClean="0"/>
              <a:t>Firefighter I, II, HazMat Operations Certification in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9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Reactions to criticism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When faced with work stress or criticism, people generally fall into one of two camps, Reflexive or Reflective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808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Reflexive…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How most people react when immediately faced with stress or criticism - defensive</a:t>
            </a:r>
          </a:p>
          <a:p>
            <a:r>
              <a:rPr lang="en-US" dirty="0" smtClean="0"/>
              <a:t>Two types of reflexive people, those who blame others for their stress and those who blame themselves.</a:t>
            </a:r>
          </a:p>
          <a:p>
            <a:r>
              <a:rPr lang="en-US" dirty="0" smtClean="0"/>
              <a:t>Blame others:</a:t>
            </a:r>
          </a:p>
          <a:p>
            <a:pPr marL="0" indent="0">
              <a:buNone/>
            </a:pPr>
            <a:r>
              <a:rPr lang="en-US" dirty="0" smtClean="0"/>
              <a:t>	- I suffer because you/they/this place sucks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Results in hostility, frustration and anger if uncorrected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They avoid those they blame or attack reputation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62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Reflexive…</a:t>
            </a:r>
            <a:br>
              <a:rPr lang="en-US" dirty="0" smtClean="0"/>
            </a:br>
            <a:r>
              <a:rPr lang="en-US" sz="2400" dirty="0" smtClean="0"/>
              <a:t>Two types of reflexive people, those who blame others for their stress and those who blame themselves.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Blame Others: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I suffer because you/they/this place sucks.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Results in hostility, frustration, and anger if left uncorrected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They avoid those they blame and attack reputation 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Blame Self: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I suffer because I suck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Employee can become depressed and withdrawn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“8 and skate” – just enough to get by and stay off the radar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Decreased productivity, avoids new tasks/challenges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718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react?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the last time a supervisor corrected you.  How did you react?</a:t>
            </a:r>
          </a:p>
          <a:p>
            <a:pPr lvl="1"/>
            <a:r>
              <a:rPr lang="en-US" dirty="0" smtClean="0"/>
              <a:t>Ever been corrected by one of your officers?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Supervisor maturity is how fast you can move beyond reflexive to reflective</a:t>
            </a:r>
          </a:p>
          <a:p>
            <a:endParaRPr lang="en-US" dirty="0" smtClean="0"/>
          </a:p>
          <a:p>
            <a:r>
              <a:rPr lang="en-US" dirty="0" smtClean="0"/>
              <a:t>What are your issues? </a:t>
            </a:r>
          </a:p>
          <a:p>
            <a:pPr lvl="1"/>
            <a:r>
              <a:rPr lang="en-US" dirty="0" smtClean="0"/>
              <a:t>TIP: “That’s interesting, can you tell me more about that?”</a:t>
            </a:r>
          </a:p>
        </p:txBody>
      </p:sp>
    </p:spTree>
    <p:extLst>
      <p:ext uri="{BB962C8B-B14F-4D97-AF65-F5344CB8AC3E}">
        <p14:creationId xmlns:p14="http://schemas.microsoft.com/office/powerpoint/2010/main" val="30644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Corrective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Format for correcting behavior or when giving negative feedback: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400" dirty="0" smtClean="0"/>
              <a:t>Start with a question</a:t>
            </a:r>
          </a:p>
          <a:p>
            <a:pPr lvl="1"/>
            <a:r>
              <a:rPr lang="en-US" sz="2400" dirty="0"/>
              <a:t>A</a:t>
            </a:r>
            <a:r>
              <a:rPr lang="en-US" sz="2400" dirty="0" smtClean="0"/>
              <a:t>ddress the real issue without catastrophizing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Past (existing rules) 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present (issue at hand)</a:t>
            </a:r>
          </a:p>
          <a:p>
            <a:pPr marL="800100" lvl="1" indent="-342900">
              <a:buAutoNum type="arabicPeriod"/>
            </a:pPr>
            <a:r>
              <a:rPr lang="en-US" dirty="0"/>
              <a:t>f</a:t>
            </a:r>
            <a:r>
              <a:rPr lang="en-US" dirty="0" smtClean="0"/>
              <a:t>uture (expectations)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71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with a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Did you…?  Can you tell me about…?  Is there a reason…?</a:t>
            </a:r>
          </a:p>
          <a:p>
            <a:endParaRPr lang="en-US" sz="2400" dirty="0"/>
          </a:p>
          <a:p>
            <a:r>
              <a:rPr lang="en-US" sz="2400" dirty="0" smtClean="0"/>
              <a:t>Make sure your delivery is not sarcastic or condescending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The purpose of the question is not to incriminate, but to ensure you know the proper context of the action or behavior</a:t>
            </a:r>
          </a:p>
        </p:txBody>
      </p:sp>
    </p:spTree>
    <p:extLst>
      <p:ext uri="{BB962C8B-B14F-4D97-AF65-F5344CB8AC3E}">
        <p14:creationId xmlns:p14="http://schemas.microsoft.com/office/powerpoint/2010/main" val="335179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Past, Present,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Past:  What EXACTLY is the issue you’re addressing?</a:t>
            </a:r>
          </a:p>
          <a:p>
            <a:endParaRPr lang="en-US" dirty="0"/>
          </a:p>
          <a:p>
            <a:r>
              <a:rPr lang="en-US" dirty="0" smtClean="0"/>
              <a:t>Present:  What was the resulting behavior/concern/issue?</a:t>
            </a:r>
          </a:p>
          <a:p>
            <a:endParaRPr lang="en-US" dirty="0"/>
          </a:p>
          <a:p>
            <a:r>
              <a:rPr lang="en-US" dirty="0" smtClean="0"/>
              <a:t>Future:  Consequences and the expected future behavior…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05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Each supervisor has a different bar</a:t>
            </a:r>
          </a:p>
          <a:p>
            <a:endParaRPr lang="en-US" sz="2400" dirty="0"/>
          </a:p>
          <a:p>
            <a:r>
              <a:rPr lang="en-US" sz="2400" dirty="0" smtClean="0"/>
              <a:t>Establish your bar and be consistent</a:t>
            </a:r>
          </a:p>
          <a:p>
            <a:endParaRPr lang="en-US" sz="2200" dirty="0" smtClean="0"/>
          </a:p>
          <a:p>
            <a:r>
              <a:rPr lang="en-US" sz="2200" dirty="0" smtClean="0"/>
              <a:t>Consistency will avoid the appearance of favoritism</a:t>
            </a:r>
          </a:p>
          <a:p>
            <a:endParaRPr lang="en-US" sz="2200" dirty="0" smtClean="0"/>
          </a:p>
          <a:p>
            <a:endParaRPr lang="en-US" sz="22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224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perception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You see yourself through a limited view that is usually based on your INTENTIONS.  Others see you through your ACTIONS.  Perception is reality.</a:t>
            </a:r>
          </a:p>
          <a:p>
            <a:endParaRPr lang="en-US" sz="2400" dirty="0"/>
          </a:p>
          <a:p>
            <a:r>
              <a:rPr lang="en-US" sz="2400" dirty="0" smtClean="0"/>
              <a:t>Is there someone in your agency who you trust to tell it to you straight?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277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authentic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sz="2400" dirty="0" smtClean="0"/>
              <a:t>True to one’s own personality, spirit, or character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And NEVER compromise your integrity or ethics.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8239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thoughts before we start…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trusting you…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Confidentiality is key to this discussion and to your success as a supervisor</a:t>
            </a:r>
          </a:p>
          <a:p>
            <a:endParaRPr lang="en-US" dirty="0" smtClean="0"/>
          </a:p>
          <a:p>
            <a:r>
              <a:rPr lang="en-US" dirty="0" smtClean="0"/>
              <a:t>What’s with you?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51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it matter how the people we work with perceive the way they’re treated?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Do internal interactions effect your officer’s public interactions?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532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 things they want from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Autonomy and Independence</a:t>
            </a:r>
          </a:p>
          <a:p>
            <a:pPr marL="457200" indent="-457200">
              <a:buAutoNum type="arabicPeriod"/>
            </a:pPr>
            <a:r>
              <a:rPr lang="en-US" dirty="0" smtClean="0"/>
              <a:t>Clear expectations</a:t>
            </a:r>
          </a:p>
          <a:p>
            <a:pPr marL="457200" indent="-457200">
              <a:buAutoNum type="arabicPeriod"/>
            </a:pPr>
            <a:r>
              <a:rPr lang="en-US" dirty="0" smtClean="0"/>
              <a:t>Meaningful objectives</a:t>
            </a:r>
          </a:p>
          <a:p>
            <a:pPr marL="457200" indent="-457200">
              <a:buAutoNum type="arabicPeriod"/>
            </a:pPr>
            <a:r>
              <a:rPr lang="en-US" dirty="0" smtClean="0"/>
              <a:t>A true sense of purpose</a:t>
            </a:r>
          </a:p>
          <a:p>
            <a:pPr marL="457200" indent="-457200">
              <a:buAutoNum type="arabicPeriod"/>
            </a:pPr>
            <a:r>
              <a:rPr lang="en-US" dirty="0" smtClean="0"/>
              <a:t>Opportunities to provide significant input</a:t>
            </a:r>
          </a:p>
          <a:p>
            <a:pPr marL="457200" indent="-457200">
              <a:buAutoNum type="arabicPeriod"/>
            </a:pPr>
            <a:r>
              <a:rPr lang="en-US" dirty="0" smtClean="0"/>
              <a:t>A real sense of connection</a:t>
            </a:r>
          </a:p>
          <a:p>
            <a:pPr marL="457200" indent="-457200">
              <a:buAutoNum type="arabicPeriod"/>
            </a:pPr>
            <a:r>
              <a:rPr lang="en-US" dirty="0" smtClean="0"/>
              <a:t>Consistency</a:t>
            </a:r>
          </a:p>
          <a:p>
            <a:pPr marL="457200" indent="-457200">
              <a:buAutoNum type="arabicPeriod"/>
            </a:pPr>
            <a:r>
              <a:rPr lang="en-US" dirty="0" smtClean="0"/>
              <a:t>Private criticism</a:t>
            </a:r>
          </a:p>
          <a:p>
            <a:pPr marL="457200" indent="-457200">
              <a:buAutoNum type="arabicPeriod"/>
            </a:pPr>
            <a:r>
              <a:rPr lang="en-US" dirty="0" smtClean="0"/>
              <a:t>Public praise</a:t>
            </a:r>
          </a:p>
          <a:p>
            <a:pPr marL="457200" indent="-457200">
              <a:buAutoNum type="arabicPeriod"/>
            </a:pPr>
            <a:r>
              <a:rPr lang="en-US" dirty="0" smtClean="0"/>
              <a:t>A chance for a meaningful future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3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be afraid to turn down a promotion (including this one)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It’s not for everyone and don’t ever think the money will make it all worthwhile if you’re going to be miserable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It may not be “for you” at this point in your life/career…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922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Community Relations/Customer Service</a:t>
            </a:r>
          </a:p>
        </p:txBody>
      </p:sp>
    </p:spTree>
    <p:extLst>
      <p:ext uri="{BB962C8B-B14F-4D97-AF65-F5344CB8AC3E}">
        <p14:creationId xmlns:p14="http://schemas.microsoft.com/office/powerpoint/2010/main" val="161952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barriers to customer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Overworked staff</a:t>
            </a:r>
          </a:p>
          <a:p>
            <a:r>
              <a:rPr lang="en-US" sz="2400" dirty="0" smtClean="0"/>
              <a:t>Underworked staff</a:t>
            </a:r>
          </a:p>
          <a:p>
            <a:r>
              <a:rPr lang="en-US" sz="2400" dirty="0" smtClean="0"/>
              <a:t>Non-caring culture</a:t>
            </a:r>
          </a:p>
          <a:p>
            <a:r>
              <a:rPr lang="en-US" sz="2400" dirty="0" smtClean="0"/>
              <a:t>Customer value has never been communicated</a:t>
            </a:r>
          </a:p>
          <a:p>
            <a:r>
              <a:rPr lang="en-US" sz="2400" dirty="0" smtClean="0"/>
              <a:t>Poor accountability (videos, complaints)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752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Service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Why should we care how our “customers” perceive me, my officers, my agency?  (those </a:t>
            </a:r>
            <a:r>
              <a:rPr lang="en-US" sz="2400" dirty="0" err="1" smtClean="0"/>
              <a:t>f’ing</a:t>
            </a:r>
            <a:r>
              <a:rPr lang="en-US" sz="2400" dirty="0" smtClean="0"/>
              <a:t> Lino cops…)</a:t>
            </a:r>
          </a:p>
        </p:txBody>
      </p:sp>
    </p:spTree>
    <p:extLst>
      <p:ext uri="{BB962C8B-B14F-4D97-AF65-F5344CB8AC3E}">
        <p14:creationId xmlns:p14="http://schemas.microsoft.com/office/powerpoint/2010/main" val="29763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“but I’m not paid to make people feel good, I’m paid to protect people and arrest bad guys.”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400" dirty="0" smtClean="0"/>
              <a:t>2014 UCR Case Clearance Rates:</a:t>
            </a:r>
          </a:p>
          <a:p>
            <a:pPr lvl="1"/>
            <a:r>
              <a:rPr lang="en-US" sz="2400" dirty="0" smtClean="0"/>
              <a:t>Part I crimes (murder, rape, robbery, </a:t>
            </a:r>
            <a:r>
              <a:rPr lang="en-US" sz="2400" dirty="0" err="1" smtClean="0"/>
              <a:t>agg</a:t>
            </a:r>
            <a:r>
              <a:rPr lang="en-US" sz="2400" dirty="0" smtClean="0"/>
              <a:t>. Assault, human trafficking(comm. sex), human trafficking (involuntary servitude):  			STATEWIDE = </a:t>
            </a:r>
            <a:r>
              <a:rPr lang="en-US" sz="2400" b="1" dirty="0" smtClean="0"/>
              <a:t>29%	</a:t>
            </a:r>
          </a:p>
          <a:p>
            <a:pPr lvl="1"/>
            <a:endParaRPr lang="en-US" sz="2400" b="1" dirty="0" smtClean="0"/>
          </a:p>
          <a:p>
            <a:pPr lvl="1"/>
            <a:r>
              <a:rPr lang="en-US" sz="2400" dirty="0" smtClean="0"/>
              <a:t>Part II crimes (Everything Else):	STATEWIDE = </a:t>
            </a:r>
            <a:r>
              <a:rPr lang="en-US" sz="2400" b="1" dirty="0" smtClean="0"/>
              <a:t>61%</a:t>
            </a:r>
          </a:p>
        </p:txBody>
      </p:sp>
    </p:spTree>
    <p:extLst>
      <p:ext uri="{BB962C8B-B14F-4D97-AF65-F5344CB8AC3E}">
        <p14:creationId xmlns:p14="http://schemas.microsoft.com/office/powerpoint/2010/main" val="90019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good customer service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Rapidly changing times… Changes in public perception toward law enforcement</a:t>
            </a:r>
          </a:p>
          <a:p>
            <a:pPr lvl="1"/>
            <a:r>
              <a:rPr lang="en-US" dirty="0" smtClean="0"/>
              <a:t>Fairness and consistency in both positive praise as well as complaint processing from an objective perspective</a:t>
            </a:r>
          </a:p>
          <a:p>
            <a:r>
              <a:rPr lang="en-US" dirty="0" smtClean="0"/>
              <a:t>Changes in technology:</a:t>
            </a:r>
          </a:p>
          <a:p>
            <a:pPr lvl="1"/>
            <a:r>
              <a:rPr lang="en-US" dirty="0" smtClean="0"/>
              <a:t>Public expectation/CSI effect </a:t>
            </a:r>
          </a:p>
          <a:p>
            <a:pPr lvl="1"/>
            <a:r>
              <a:rPr lang="en-US" dirty="0" smtClean="0"/>
              <a:t>Squad &amp; body cameras</a:t>
            </a:r>
          </a:p>
          <a:p>
            <a:r>
              <a:rPr lang="en-US" dirty="0" smtClean="0"/>
              <a:t>Budgets</a:t>
            </a:r>
          </a:p>
          <a:p>
            <a:r>
              <a:rPr lang="en-US" dirty="0" smtClean="0"/>
              <a:t>Effectiveness – Public trust is a byproduct of good service.  Build a great reputation that nobody can question.</a:t>
            </a:r>
          </a:p>
        </p:txBody>
      </p:sp>
    </p:spTree>
    <p:extLst>
      <p:ext uri="{BB962C8B-B14F-4D97-AF65-F5344CB8AC3E}">
        <p14:creationId xmlns:p14="http://schemas.microsoft.com/office/powerpoint/2010/main" val="225012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“An injury is much sooner forgotten than an insult”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If you know how to set someone off, you also know how to calm them down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692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Now, the good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is what our customers want: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404" y="2717800"/>
            <a:ext cx="8444287" cy="315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Goals of this discussion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some insight into your new role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Real tools and tactics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Talk perception vs. reality and put customer service in proper context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4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can start doing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Decide to give a shit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Let people have their say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Others don’t have to be wrong for you to be right.  Conflict v. combat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Golden rule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Show your coworkers how customers should be treated</a:t>
            </a:r>
          </a:p>
        </p:txBody>
      </p:sp>
    </p:spTree>
    <p:extLst>
      <p:ext uri="{BB962C8B-B14F-4D97-AF65-F5344CB8AC3E}">
        <p14:creationId xmlns:p14="http://schemas.microsoft.com/office/powerpoint/2010/main" val="117993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Thank you.</a:t>
            </a:r>
          </a:p>
          <a:p>
            <a:endParaRPr lang="en-US" sz="4400" dirty="0"/>
          </a:p>
          <a:p>
            <a:pPr marL="0" indent="0">
              <a:buNone/>
            </a:pPr>
            <a:r>
              <a:rPr lang="en-US" sz="4400" dirty="0" smtClean="0"/>
              <a:t>Good Luck…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857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Foundation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</a:rPr>
              <a:t>	</a:t>
            </a:r>
            <a:r>
              <a:rPr lang="en-US" sz="3600" dirty="0" smtClean="0"/>
              <a:t>Need to understand theory, but this 	discussion is going to focus on 	concrete action items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6472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Here are your stripes…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Traits of a good supervisor and common themes of a bad one.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Most supervisors receive no training before promotion and often wait until well after they begin their new role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Not one style fits all</a:t>
            </a:r>
          </a:p>
          <a:p>
            <a:endParaRPr lang="en-US" sz="2400" dirty="0" smtClean="0"/>
          </a:p>
          <a:p>
            <a:r>
              <a:rPr lang="en-US" sz="2400" dirty="0" smtClean="0"/>
              <a:t>You may not always have all the answers</a:t>
            </a:r>
          </a:p>
        </p:txBody>
      </p:sp>
    </p:spTree>
    <p:extLst>
      <p:ext uri="{BB962C8B-B14F-4D97-AF65-F5344CB8AC3E}">
        <p14:creationId xmlns:p14="http://schemas.microsoft.com/office/powerpoint/2010/main" val="92073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Here are your stripes…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Your promotion is not a reward for a single action or assignment</a:t>
            </a:r>
          </a:p>
          <a:p>
            <a:pPr lvl="5"/>
            <a:r>
              <a:rPr lang="en-US" sz="1800" dirty="0" smtClean="0"/>
              <a:t>SRO? DARE? INV? </a:t>
            </a:r>
            <a:endParaRPr lang="en-US" sz="2400" dirty="0"/>
          </a:p>
          <a:p>
            <a:r>
              <a:rPr lang="en-US" sz="2400" dirty="0" smtClean="0"/>
              <a:t>Not everyone around you will agree with your promotion</a:t>
            </a:r>
          </a:p>
          <a:p>
            <a:endParaRPr lang="en-US" sz="2400" dirty="0"/>
          </a:p>
          <a:p>
            <a:r>
              <a:rPr lang="en-US" sz="2400" dirty="0" smtClean="0"/>
              <a:t>Start by respecting the position, then earn respect as a supervisor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966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one of the guys…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 smtClean="0"/>
              <a:t>No matter how you might feel about your promotion, people WILL start treating you different, so you might as well do it right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Innocent questions are now interrogation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719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Dirty Secret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made you a good officer, is not necessarily what is going to make you a good leader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136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8431</TotalTime>
  <Words>1346</Words>
  <Application>Microsoft Office PowerPoint</Application>
  <PresentationFormat>Custom</PresentationFormat>
  <Paragraphs>251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Ion</vt:lpstr>
      <vt:lpstr>Today’s New Supervisor</vt:lpstr>
      <vt:lpstr>Kyle Leibel Lino Lakes Public Safety Dept.</vt:lpstr>
      <vt:lpstr>Some thoughts before we start…</vt:lpstr>
      <vt:lpstr>Goals of this discussion</vt:lpstr>
      <vt:lpstr>Foundation</vt:lpstr>
      <vt:lpstr>Here are your stripes…</vt:lpstr>
      <vt:lpstr>Here are your stripes…</vt:lpstr>
      <vt:lpstr>Still one of the guys… ?</vt:lpstr>
      <vt:lpstr> Dirty Secret #1</vt:lpstr>
      <vt:lpstr>What got you here, won’t necessarily keep you here… </vt:lpstr>
      <vt:lpstr>The do’s and don’ts</vt:lpstr>
      <vt:lpstr>Do... </vt:lpstr>
      <vt:lpstr>Do… </vt:lpstr>
      <vt:lpstr>Do… </vt:lpstr>
      <vt:lpstr>Don’t…</vt:lpstr>
      <vt:lpstr>Don’t… </vt:lpstr>
      <vt:lpstr>Dirty Secret #2</vt:lpstr>
      <vt:lpstr>“I don’t know, call the sergeant” </vt:lpstr>
      <vt:lpstr>Holding people accountable</vt:lpstr>
      <vt:lpstr>Reactions to criticism </vt:lpstr>
      <vt:lpstr>Reflexive…</vt:lpstr>
      <vt:lpstr>Reflexive… Two types of reflexive people, those who blame others for their stress and those who blame themselves.</vt:lpstr>
      <vt:lpstr>How do you react?</vt:lpstr>
      <vt:lpstr>Corrective Action</vt:lpstr>
      <vt:lpstr>Start with a question</vt:lpstr>
      <vt:lpstr>Past, Present, Future</vt:lpstr>
      <vt:lpstr>Positive Feedback</vt:lpstr>
      <vt:lpstr>Importance of perception</vt:lpstr>
      <vt:lpstr>Be authentic - True to one’s own personality, spirit, or character</vt:lpstr>
      <vt:lpstr>Does it matter how the people we work with perceive the way they’re treated?</vt:lpstr>
      <vt:lpstr>Ten things they want from you</vt:lpstr>
      <vt:lpstr>Don’t be afraid to turn down a promotion (including this one) </vt:lpstr>
      <vt:lpstr>PowerPoint Presentation</vt:lpstr>
      <vt:lpstr>Common barriers to customer service</vt:lpstr>
      <vt:lpstr>Customer Service </vt:lpstr>
      <vt:lpstr>“but I’m not paid to make people feel good, I’m paid to protect people and arrest bad guys.”</vt:lpstr>
      <vt:lpstr>Importance of good customer service </vt:lpstr>
      <vt:lpstr>“An injury is much sooner forgotten than an insult”</vt:lpstr>
      <vt:lpstr>     Now, the good news</vt:lpstr>
      <vt:lpstr>What you can start doing today</vt:lpstr>
      <vt:lpstr> </vt:lpstr>
    </vt:vector>
  </TitlesOfParts>
  <Company>City of Lino Lakes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Today’s New Supervisor</dc:title>
  <dc:creator>Kyle Leibel</dc:creator>
  <cp:lastModifiedBy>Joe Sheeran</cp:lastModifiedBy>
  <cp:revision>68</cp:revision>
  <dcterms:created xsi:type="dcterms:W3CDTF">2015-11-30T17:35:26Z</dcterms:created>
  <dcterms:modified xsi:type="dcterms:W3CDTF">2015-12-08T15:40:04Z</dcterms:modified>
</cp:coreProperties>
</file>